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1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1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</p:sldIdLst>
  <p:sldSz cx="12192000" cy="6858000"/>
  <p:notesSz cx="6858000" cy="9144000"/>
  <p:embeddedFontLs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94F"/>
    <a:srgbClr val="518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2253A9-8A3F-4C1D-B7F1-C9D1AF3AD3AD}">
  <a:tblStyle styleId="{622253A9-8A3F-4C1D-B7F1-C9D1AF3AD3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47124A6-0629-4F29-A9B0-C71B195F4D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/>
    <p:restoredTop sz="75102"/>
  </p:normalViewPr>
  <p:slideViewPr>
    <p:cSldViewPr snapToGrid="0">
      <p:cViewPr varScale="1">
        <p:scale>
          <a:sx n="95" d="100"/>
          <a:sy n="95" d="100"/>
        </p:scale>
        <p:origin x="8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735d7463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735d7463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735d7463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735d74638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35d7463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35d74638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e66e9c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e66e9c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9e66e99f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9e66e99f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35d74638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35d74638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735d74638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735d74638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735d74638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735d74638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80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35d74638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35d74638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735d74638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735d74638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e66e99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e66e99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735d746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735d746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735d74638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5735d74638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735d74638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5735d74638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735d7463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735d7463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735d74638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735d74638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9f9776c2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9f9776c2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735d74638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735d74638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9e66e99f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9e66e99f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735d74638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735d74638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9fa2e6fa7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9fa2e6fa7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735d74638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735d74638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735d7463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735d74638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76b105f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76b105f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735d74638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735d74638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7a91932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7a91932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735d74638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735d74638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9e66e99f0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9e66e99f0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735d74638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735d74638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735d74638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735d74638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735d74638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735d74638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735d74638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735d74638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8741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7a70da11d_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7a70da11d_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35d7463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35d7463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9e66e9ca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9e66e9ca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9e66e9ca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9e66e9ca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9e66e9ca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9e66e9ca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185ede16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185ede16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9e66e9ca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9e66e9ca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9e66e9ca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9e66e9ca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7975e3f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7975e3f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76b105f5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76b105f5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9e66e9ca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9e66e9ca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a1c9b30e5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a1c9b30e5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35d7463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35d7463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76b10604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76b10604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76b10604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76b10604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a473c6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a473c6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a473c67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a473c67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a473c67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5a473c67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a473c674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a473c674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735d74638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735d74638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735d74638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735d74638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735d74638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735d74638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735d7463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735d7463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4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15600" y="2867801"/>
            <a:ext cx="11360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428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415600" y="740801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415600" y="1852801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7" lvl="1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653667" y="600201"/>
            <a:ext cx="84904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354000" y="3737434"/>
            <a:ext cx="53936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6586000" y="965434"/>
            <a:ext cx="5116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189" lvl="0" indent="-3428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1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189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4"/>
            <a:ext cx="113608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4289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1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1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7" lvl="1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1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4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4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611" y="0"/>
            <a:ext cx="618838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316326" y="369971"/>
            <a:ext cx="4824085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solidFill>
                  <a:srgbClr val="FFFFFF"/>
                </a:solidFill>
                <a:latin typeface="+mj-lt"/>
                <a:ea typeface="Economica"/>
                <a:cs typeface="Economica"/>
                <a:sym typeface="Economica"/>
              </a:rPr>
              <a:t>Using Predictive Analytics to </a:t>
            </a:r>
            <a:endParaRPr sz="4000" b="1" dirty="0">
              <a:solidFill>
                <a:srgbClr val="FFFFFF"/>
              </a:solidFill>
              <a:latin typeface="+mj-lt"/>
              <a:ea typeface="Economica"/>
              <a:cs typeface="Economica"/>
              <a:sym typeface="Economica"/>
            </a:endParaRPr>
          </a:p>
          <a:p>
            <a:r>
              <a:rPr lang="en" sz="4000" b="1" dirty="0">
                <a:solidFill>
                  <a:srgbClr val="FFFFFF"/>
                </a:solidFill>
                <a:latin typeface="+mj-lt"/>
                <a:ea typeface="Economica"/>
                <a:cs typeface="Economica"/>
                <a:sym typeface="Economica"/>
              </a:rPr>
              <a:t>Uncover Traffic Safety Insights   </a:t>
            </a:r>
            <a:endParaRPr sz="4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316326" y="5350476"/>
            <a:ext cx="5671500" cy="83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b="1" dirty="0">
                <a:solidFill>
                  <a:schemeClr val="lt1"/>
                </a:solidFill>
                <a:latin typeface="+mn-lt"/>
                <a:ea typeface="Economica"/>
                <a:cs typeface="Economica"/>
                <a:sym typeface="Economica"/>
              </a:rPr>
              <a:t>Knight Rider Capstone Project</a:t>
            </a:r>
            <a:endParaRPr sz="1600" b="1" dirty="0">
              <a:solidFill>
                <a:schemeClr val="lt1"/>
              </a:solidFill>
              <a:latin typeface="+mn-lt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chemeClr val="lt1"/>
                </a:solidFill>
                <a:latin typeface="+mn-lt"/>
                <a:ea typeface="Economica"/>
                <a:cs typeface="Economica"/>
                <a:sym typeface="Economica"/>
              </a:rPr>
              <a:t>NYU Master of Science,  Business Analytics</a:t>
            </a:r>
            <a:endParaRPr sz="1600" b="1" dirty="0">
              <a:solidFill>
                <a:schemeClr val="lt1"/>
              </a:solidFill>
              <a:latin typeface="+mn-lt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chemeClr val="lt1"/>
                </a:solidFill>
                <a:latin typeface="+mn-lt"/>
                <a:ea typeface="Economica"/>
                <a:cs typeface="Economica"/>
                <a:sym typeface="Economica"/>
              </a:rPr>
              <a:t>Advisor: </a:t>
            </a:r>
            <a:r>
              <a:rPr lang="en" sz="1600" b="1" dirty="0" err="1">
                <a:solidFill>
                  <a:schemeClr val="lt1"/>
                </a:solidFill>
                <a:latin typeface="+mn-lt"/>
                <a:ea typeface="Economica"/>
                <a:cs typeface="Economica"/>
                <a:sym typeface="Economica"/>
              </a:rPr>
              <a:t>Panos</a:t>
            </a:r>
            <a:r>
              <a:rPr lang="en" sz="1600" b="1" dirty="0">
                <a:solidFill>
                  <a:schemeClr val="lt1"/>
                </a:solidFill>
                <a:latin typeface="+mn-lt"/>
                <a:ea typeface="Economica"/>
                <a:cs typeface="Economica"/>
                <a:sym typeface="Economica"/>
              </a:rPr>
              <a:t> </a:t>
            </a:r>
            <a:r>
              <a:rPr lang="en" sz="1600" b="1" dirty="0" err="1">
                <a:solidFill>
                  <a:schemeClr val="lt1"/>
                </a:solidFill>
                <a:latin typeface="+mn-lt"/>
                <a:ea typeface="Economica"/>
                <a:cs typeface="Economica"/>
                <a:sym typeface="Economica"/>
              </a:rPr>
              <a:t>Ipeirotis</a:t>
            </a:r>
            <a:endParaRPr sz="1600" b="1" dirty="0">
              <a:solidFill>
                <a:schemeClr val="lt1"/>
              </a:solidFill>
              <a:latin typeface="+mn-lt"/>
              <a:ea typeface="Economica"/>
              <a:cs typeface="Economica"/>
              <a:sym typeface="Economica"/>
            </a:endParaRPr>
          </a:p>
          <a:p>
            <a:r>
              <a:rPr lang="en" sz="1600" b="1" dirty="0">
                <a:solidFill>
                  <a:schemeClr val="lt1"/>
                </a:solidFill>
                <a:latin typeface="+mn-lt"/>
                <a:ea typeface="Economica"/>
                <a:cs typeface="Economica"/>
                <a:sym typeface="Economica"/>
              </a:rPr>
              <a:t>Class of 2019 </a:t>
            </a:r>
            <a:endParaRPr sz="1600" b="1" dirty="0">
              <a:solidFill>
                <a:schemeClr val="lt1"/>
              </a:solidFill>
              <a:latin typeface="+mn-lt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/>
        </p:nvSpPr>
        <p:spPr>
          <a:xfrm>
            <a:off x="2080475" y="2051925"/>
            <a:ext cx="88392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800" i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Primary Objective</a:t>
            </a:r>
            <a:endParaRPr sz="1800" i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Where does a city new to Vision Zero allocate resources?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189">
              <a:lnSpc>
                <a:spcPct val="115000"/>
              </a:lnSpc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Secondary Objective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can Vision Zero cities better learn from each other?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8;p32">
            <a:extLst>
              <a:ext uri="{FF2B5EF4-FFF2-40B4-BE49-F238E27FC236}">
                <a16:creationId xmlns:a16="http://schemas.microsoft.com/office/drawing/2014/main" id="{8B378482-0267-5D4D-B0B1-BE2F38C99998}"/>
              </a:ext>
            </a:extLst>
          </p:cNvPr>
          <p:cNvSpPr txBox="1"/>
          <p:nvPr/>
        </p:nvSpPr>
        <p:spPr>
          <a:xfrm>
            <a:off x="491319" y="440511"/>
            <a:ext cx="10558377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Barriers to Effective Traffic Interventions</a:t>
            </a:r>
          </a:p>
        </p:txBody>
      </p:sp>
      <p:sp>
        <p:nvSpPr>
          <p:cNvPr id="167" name="Google Shape;167;p35"/>
          <p:cNvSpPr txBox="1"/>
          <p:nvPr/>
        </p:nvSpPr>
        <p:spPr>
          <a:xfrm>
            <a:off x="1031516" y="2291999"/>
            <a:ext cx="5064484" cy="2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indent="-342891"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Limited budgets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/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Time / resource intensive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/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Data quality issues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/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Reactive approach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581" y="666537"/>
            <a:ext cx="4143725" cy="55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/>
        </p:nvSpPr>
        <p:spPr>
          <a:xfrm>
            <a:off x="1724400" y="2491795"/>
            <a:ext cx="8743200" cy="187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" sz="36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can cities that have robust collision data (NYC, LA, DC) help cities that are relatively newer to Vision Zero?  </a:t>
            </a:r>
            <a:endParaRPr sz="36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2678BCE8-94A9-F644-AB21-2009ADB82891}"/>
              </a:ext>
            </a:extLst>
          </p:cNvPr>
          <p:cNvSpPr txBox="1"/>
          <p:nvPr/>
        </p:nvSpPr>
        <p:spPr>
          <a:xfrm>
            <a:off x="491319" y="440511"/>
            <a:ext cx="10558377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For three U.S. cities, we merged collision data with Census data </a:t>
            </a:r>
          </a:p>
          <a:p>
            <a:pPr>
              <a:buSzPts val="1800"/>
            </a:pPr>
            <a:r>
              <a:rPr lang="en-US" sz="1800" dirty="0">
                <a:latin typeface="Open Sans"/>
                <a:ea typeface="Open Sans"/>
                <a:cs typeface="Open Sans"/>
                <a:sym typeface="Open Sans"/>
              </a:rPr>
              <a:t>(and road data in NYC)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91298-5CAB-C84F-A6AF-3FDB17CF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25433"/>
            <a:ext cx="100330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305" y="440511"/>
            <a:ext cx="7269225" cy="54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ABE8D299-C70E-CD41-BC1D-391FBE8D3036}"/>
              </a:ext>
            </a:extLst>
          </p:cNvPr>
          <p:cNvSpPr txBox="1"/>
          <p:nvPr/>
        </p:nvSpPr>
        <p:spPr>
          <a:xfrm>
            <a:off x="714470" y="2652969"/>
            <a:ext cx="2756848" cy="155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We aggregate </a:t>
            </a:r>
            <a:r>
              <a:rPr lang="en-US" sz="2400" dirty="0">
                <a:solidFill>
                  <a:srgbClr val="518AE9"/>
                </a:solidFill>
                <a:latin typeface="Open Sans"/>
                <a:ea typeface="Open Sans"/>
                <a:cs typeface="Open Sans"/>
                <a:sym typeface="Open Sans"/>
              </a:rPr>
              <a:t>collision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>
                <a:solidFill>
                  <a:srgbClr val="518AE9"/>
                </a:solidFill>
                <a:latin typeface="Open Sans"/>
                <a:ea typeface="Open Sans"/>
                <a:cs typeface="Open Sans"/>
                <a:sym typeface="Open Sans"/>
              </a:rPr>
              <a:t>Census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sz="2400" dirty="0">
                <a:solidFill>
                  <a:srgbClr val="518AE9"/>
                </a:solidFill>
                <a:latin typeface="Open Sans"/>
                <a:ea typeface="Open Sans"/>
                <a:cs typeface="Open Sans"/>
                <a:sym typeface="Open Sans"/>
              </a:rPr>
              <a:t>road data 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at a hyperlocal level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/>
        </p:nvSpPr>
        <p:spPr>
          <a:xfrm>
            <a:off x="966047" y="2216712"/>
            <a:ext cx="4725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Population Density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Race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Gender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Age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Marital Status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Median Earnings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Modes of Transportation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Education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9"/>
          <p:cNvSpPr txBox="1"/>
          <p:nvPr/>
        </p:nvSpPr>
        <p:spPr>
          <a:xfrm>
            <a:off x="6192964" y="2213325"/>
            <a:ext cx="4725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Mean Speed Limit 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Average Daily Traffic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Road Length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Road Bumps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Road Pavement Width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Number of Road Lanes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“Perceived Safety Score”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457189" indent="-342891">
              <a:lnSpc>
                <a:spcPct val="115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Road Quality 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9"/>
          <p:cNvSpPr txBox="1"/>
          <p:nvPr/>
        </p:nvSpPr>
        <p:spPr>
          <a:xfrm>
            <a:off x="966047" y="1279011"/>
            <a:ext cx="4461300" cy="44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400"/>
            </a:pPr>
            <a:r>
              <a:rPr lang="en" sz="24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Census Data </a:t>
            </a:r>
            <a:endParaRPr sz="24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400"/>
            </a:pPr>
            <a:r>
              <a:rPr lang="en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(American Community Survey, 2013 - 2017)</a:t>
            </a:r>
            <a:endParaRPr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9"/>
          <p:cNvSpPr txBox="1"/>
          <p:nvPr/>
        </p:nvSpPr>
        <p:spPr>
          <a:xfrm>
            <a:off x="6305652" y="1279011"/>
            <a:ext cx="49203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400"/>
            </a:pPr>
            <a:r>
              <a:rPr lang="en" sz="24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Road Characteristics, NYC Only</a:t>
            </a:r>
            <a:endParaRPr sz="24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(NY Roadway Inventory data, 2013 - 2017)</a:t>
            </a:r>
            <a:endParaRPr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SzPts val="1400"/>
            </a:pPr>
            <a:r>
              <a:rPr lang="en" sz="18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48;p32">
            <a:extLst>
              <a:ext uri="{FF2B5EF4-FFF2-40B4-BE49-F238E27FC236}">
                <a16:creationId xmlns:a16="http://schemas.microsoft.com/office/drawing/2014/main" id="{FB5F55F5-3819-EA4C-BCEC-D455D24E439E}"/>
              </a:ext>
            </a:extLst>
          </p:cNvPr>
          <p:cNvSpPr txBox="1"/>
          <p:nvPr/>
        </p:nvSpPr>
        <p:spPr>
          <a:xfrm>
            <a:off x="491319" y="440511"/>
            <a:ext cx="10558377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26 feature variables, available in each Census Tract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06" y="1811339"/>
            <a:ext cx="10080387" cy="32353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32E986F4-6A2D-E445-A81B-E6DC91E8E027}"/>
              </a:ext>
            </a:extLst>
          </p:cNvPr>
          <p:cNvSpPr txBox="1"/>
          <p:nvPr/>
        </p:nvSpPr>
        <p:spPr>
          <a:xfrm>
            <a:off x="491319" y="440511"/>
            <a:ext cx="10558377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Target Variable : </a:t>
            </a:r>
            <a:r>
              <a:rPr lang="en-US" sz="2400" dirty="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Casualties 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(injuries + deaths)</a:t>
            </a:r>
          </a:p>
        </p:txBody>
      </p:sp>
      <p:sp>
        <p:nvSpPr>
          <p:cNvPr id="5" name="Google Shape;207;p41">
            <a:extLst>
              <a:ext uri="{FF2B5EF4-FFF2-40B4-BE49-F238E27FC236}">
                <a16:creationId xmlns:a16="http://schemas.microsoft.com/office/drawing/2014/main" id="{BFD97C1C-5B13-D84F-8F08-888D95318306}"/>
              </a:ext>
            </a:extLst>
          </p:cNvPr>
          <p:cNvSpPr/>
          <p:nvPr/>
        </p:nvSpPr>
        <p:spPr>
          <a:xfrm>
            <a:off x="2961564" y="3959900"/>
            <a:ext cx="1440772" cy="51656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Google Shape;208;p41">
            <a:extLst>
              <a:ext uri="{FF2B5EF4-FFF2-40B4-BE49-F238E27FC236}">
                <a16:creationId xmlns:a16="http://schemas.microsoft.com/office/drawing/2014/main" id="{80E3B841-DFF2-8542-AFFC-7BD5DA8AA458}"/>
              </a:ext>
            </a:extLst>
          </p:cNvPr>
          <p:cNvSpPr/>
          <p:nvPr/>
        </p:nvSpPr>
        <p:spPr>
          <a:xfrm>
            <a:off x="5934503" y="3959900"/>
            <a:ext cx="1440772" cy="51656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09;p41">
            <a:extLst>
              <a:ext uri="{FF2B5EF4-FFF2-40B4-BE49-F238E27FC236}">
                <a16:creationId xmlns:a16="http://schemas.microsoft.com/office/drawing/2014/main" id="{2B940E3C-6530-4D44-83D5-9C175E3229A2}"/>
              </a:ext>
            </a:extLst>
          </p:cNvPr>
          <p:cNvSpPr/>
          <p:nvPr/>
        </p:nvSpPr>
        <p:spPr>
          <a:xfrm>
            <a:off x="9028563" y="3959900"/>
            <a:ext cx="1440772" cy="51656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210;p41">
            <a:extLst>
              <a:ext uri="{FF2B5EF4-FFF2-40B4-BE49-F238E27FC236}">
                <a16:creationId xmlns:a16="http://schemas.microsoft.com/office/drawing/2014/main" id="{BE8CEEF5-4F16-DE40-8024-28C96FE6047A}"/>
              </a:ext>
            </a:extLst>
          </p:cNvPr>
          <p:cNvSpPr txBox="1"/>
          <p:nvPr/>
        </p:nvSpPr>
        <p:spPr>
          <a:xfrm>
            <a:off x="4402336" y="5491884"/>
            <a:ext cx="5049442" cy="92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 handful of Census Tracts contain a large number of casualties</a:t>
            </a:r>
            <a:endParaRPr sz="24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211;p41">
            <a:extLst>
              <a:ext uri="{FF2B5EF4-FFF2-40B4-BE49-F238E27FC236}">
                <a16:creationId xmlns:a16="http://schemas.microsoft.com/office/drawing/2014/main" id="{0BD73886-9083-E745-9726-9D1FD1B0E780}"/>
              </a:ext>
            </a:extLst>
          </p:cNvPr>
          <p:cNvCxnSpPr/>
          <p:nvPr/>
        </p:nvCxnSpPr>
        <p:spPr>
          <a:xfrm>
            <a:off x="4533482" y="4834260"/>
            <a:ext cx="612000" cy="424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" name="Google Shape;212;p41">
            <a:extLst>
              <a:ext uri="{FF2B5EF4-FFF2-40B4-BE49-F238E27FC236}">
                <a16:creationId xmlns:a16="http://schemas.microsoft.com/office/drawing/2014/main" id="{72329D60-B9B0-0E4F-9D48-9AD9552A9F85}"/>
              </a:ext>
            </a:extLst>
          </p:cNvPr>
          <p:cNvCxnSpPr/>
          <p:nvPr/>
        </p:nvCxnSpPr>
        <p:spPr>
          <a:xfrm>
            <a:off x="7198226" y="4734275"/>
            <a:ext cx="0" cy="499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" name="Google Shape;213;p41">
            <a:extLst>
              <a:ext uri="{FF2B5EF4-FFF2-40B4-BE49-F238E27FC236}">
                <a16:creationId xmlns:a16="http://schemas.microsoft.com/office/drawing/2014/main" id="{5264EDD6-3ED2-334F-A7FD-95E2421C17ED}"/>
              </a:ext>
            </a:extLst>
          </p:cNvPr>
          <p:cNvCxnSpPr/>
          <p:nvPr/>
        </p:nvCxnSpPr>
        <p:spPr>
          <a:xfrm flipH="1">
            <a:off x="8048291" y="4834260"/>
            <a:ext cx="612000" cy="424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2288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61" y="636327"/>
            <a:ext cx="11261677" cy="558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D8EF8F15-9A7A-254F-A1A7-6C2C6E424548}"/>
              </a:ext>
            </a:extLst>
          </p:cNvPr>
          <p:cNvSpPr txBox="1"/>
          <p:nvPr/>
        </p:nvSpPr>
        <p:spPr>
          <a:xfrm>
            <a:off x="491319" y="440511"/>
            <a:ext cx="10558377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Where does a city new to Vision Zero allocate resources?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34" name="Google Shape;234;p45"/>
          <p:cNvSpPr txBox="1"/>
          <p:nvPr/>
        </p:nvSpPr>
        <p:spPr>
          <a:xfrm>
            <a:off x="1401170" y="1818998"/>
            <a:ext cx="9389660" cy="322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intend to predict the </a:t>
            </a:r>
            <a:r>
              <a:rPr lang="en" sz="2400" i="1" dirty="0">
                <a:solidFill>
                  <a:srgbClr val="4A86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ranking</a:t>
            </a:r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census tracts in a city from highest to lowest casualties over a five year period.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this ranking, city officials can make more informed decisions about where to prioritize resources, and learn about the informativeness of the variables that produce it. 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buSzPts val="1800"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8;p32">
            <a:extLst>
              <a:ext uri="{FF2B5EF4-FFF2-40B4-BE49-F238E27FC236}">
                <a16:creationId xmlns:a16="http://schemas.microsoft.com/office/drawing/2014/main" id="{574F09BA-63FF-6C4E-B3C1-85B9A43402FD}"/>
              </a:ext>
            </a:extLst>
          </p:cNvPr>
          <p:cNvSpPr txBox="1"/>
          <p:nvPr/>
        </p:nvSpPr>
        <p:spPr>
          <a:xfrm>
            <a:off x="491319" y="440511"/>
            <a:ext cx="10558377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We started with what a perfect ranking would 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BA7C1-FE01-2149-BE57-A46DD0A7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030414"/>
            <a:ext cx="10617200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 rotWithShape="1">
          <a:blip r:embed="rId3">
            <a:alphaModFix/>
          </a:blip>
          <a:srcRect l="941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 txBox="1"/>
          <p:nvPr/>
        </p:nvSpPr>
        <p:spPr>
          <a:xfrm>
            <a:off x="4723051" y="6203351"/>
            <a:ext cx="63000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 St &amp; 16th St SE Washington, D.C.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1808375" y="6203351"/>
            <a:ext cx="18384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April 24, 2019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48;p32">
            <a:extLst>
              <a:ext uri="{FF2B5EF4-FFF2-40B4-BE49-F238E27FC236}">
                <a16:creationId xmlns:a16="http://schemas.microsoft.com/office/drawing/2014/main" id="{8B1147A2-B8C9-574E-B4EA-3909AC97733E}"/>
              </a:ext>
            </a:extLst>
          </p:cNvPr>
          <p:cNvSpPr txBox="1"/>
          <p:nvPr/>
        </p:nvSpPr>
        <p:spPr>
          <a:xfrm>
            <a:off x="491319" y="440511"/>
            <a:ext cx="10558377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We started with what a perfect ranking would 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FD3B6-1995-6347-9318-F7CDFB15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030414"/>
            <a:ext cx="10617200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365165-8E57-974D-82D8-C60D3403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039833"/>
            <a:ext cx="10617200" cy="5537200"/>
          </a:xfrm>
          <a:prstGeom prst="rect">
            <a:avLst/>
          </a:prstGeom>
        </p:spPr>
      </p:pic>
      <p:sp>
        <p:nvSpPr>
          <p:cNvPr id="59" name="Google Shape;148;p32">
            <a:extLst>
              <a:ext uri="{FF2B5EF4-FFF2-40B4-BE49-F238E27FC236}">
                <a16:creationId xmlns:a16="http://schemas.microsoft.com/office/drawing/2014/main" id="{BC1F71C6-F467-D244-B57B-21C1664FE830}"/>
              </a:ext>
            </a:extLst>
          </p:cNvPr>
          <p:cNvSpPr txBox="1"/>
          <p:nvPr/>
        </p:nvSpPr>
        <p:spPr>
          <a:xfrm>
            <a:off x="491319" y="440511"/>
            <a:ext cx="10558377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Compare a perfect ranking to our predicted one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657" y="1880853"/>
            <a:ext cx="5735700" cy="39937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/>
          <p:nvPr/>
        </p:nvSpPr>
        <p:spPr>
          <a:xfrm>
            <a:off x="327022" y="634311"/>
            <a:ext cx="450900" cy="450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48;p32">
            <a:extLst>
              <a:ext uri="{FF2B5EF4-FFF2-40B4-BE49-F238E27FC236}">
                <a16:creationId xmlns:a16="http://schemas.microsoft.com/office/drawing/2014/main" id="{BEB806C7-9A9D-0D4B-97DA-FED3DF8B87EC}"/>
              </a:ext>
            </a:extLst>
          </p:cNvPr>
          <p:cNvSpPr txBox="1"/>
          <p:nvPr/>
        </p:nvSpPr>
        <p:spPr>
          <a:xfrm>
            <a:off x="900752" y="440511"/>
            <a:ext cx="10148944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Using solely a city’s Census data, we can predict the ranking of census tract casualties better than random chance</a:t>
            </a: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112" y="2306360"/>
            <a:ext cx="4165415" cy="29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463" y="2306364"/>
            <a:ext cx="4165425" cy="29003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76;p49">
            <a:extLst>
              <a:ext uri="{FF2B5EF4-FFF2-40B4-BE49-F238E27FC236}">
                <a16:creationId xmlns:a16="http://schemas.microsoft.com/office/drawing/2014/main" id="{2BE8437D-E594-6B47-9841-22FFB9470C2D}"/>
              </a:ext>
            </a:extLst>
          </p:cNvPr>
          <p:cNvSpPr/>
          <p:nvPr/>
        </p:nvSpPr>
        <p:spPr>
          <a:xfrm>
            <a:off x="327022" y="634311"/>
            <a:ext cx="450900" cy="450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48;p32">
            <a:extLst>
              <a:ext uri="{FF2B5EF4-FFF2-40B4-BE49-F238E27FC236}">
                <a16:creationId xmlns:a16="http://schemas.microsoft.com/office/drawing/2014/main" id="{98EEF30D-B3CE-AF41-BD3A-53A85064F0F3}"/>
              </a:ext>
            </a:extLst>
          </p:cNvPr>
          <p:cNvSpPr txBox="1"/>
          <p:nvPr/>
        </p:nvSpPr>
        <p:spPr>
          <a:xfrm>
            <a:off x="900752" y="440511"/>
            <a:ext cx="10148944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Using a city’s Census data and road characteristics, we can predict the ranking of census tract casualties better than if we had used Census data alone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467" y="2396218"/>
            <a:ext cx="4165425" cy="30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/>
          <p:nvPr/>
        </p:nvSpPr>
        <p:spPr>
          <a:xfrm>
            <a:off x="2077350" y="1736967"/>
            <a:ext cx="8037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800" b="1">
                <a:solidFill>
                  <a:srgbClr val="4A86E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When controlling for population...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3" name="Google Shape;3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108" y="2396217"/>
            <a:ext cx="4165425" cy="302155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1"/>
          <p:cNvSpPr txBox="1"/>
          <p:nvPr/>
        </p:nvSpPr>
        <p:spPr>
          <a:xfrm>
            <a:off x="2077350" y="5529518"/>
            <a:ext cx="8037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800" b="1">
                <a:solidFill>
                  <a:srgbClr val="4A86E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...the performance remains better than random chance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376;p49">
            <a:extLst>
              <a:ext uri="{FF2B5EF4-FFF2-40B4-BE49-F238E27FC236}">
                <a16:creationId xmlns:a16="http://schemas.microsoft.com/office/drawing/2014/main" id="{DA1FD5EF-E975-5443-9B6B-FB7F1F7B319D}"/>
              </a:ext>
            </a:extLst>
          </p:cNvPr>
          <p:cNvSpPr/>
          <p:nvPr/>
        </p:nvSpPr>
        <p:spPr>
          <a:xfrm>
            <a:off x="327022" y="634311"/>
            <a:ext cx="450900" cy="450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48;p32">
            <a:extLst>
              <a:ext uri="{FF2B5EF4-FFF2-40B4-BE49-F238E27FC236}">
                <a16:creationId xmlns:a16="http://schemas.microsoft.com/office/drawing/2014/main" id="{6DD8CCB7-095C-2D49-8E08-80769BD6ED3F}"/>
              </a:ext>
            </a:extLst>
          </p:cNvPr>
          <p:cNvSpPr txBox="1"/>
          <p:nvPr/>
        </p:nvSpPr>
        <p:spPr>
          <a:xfrm>
            <a:off x="900752" y="440511"/>
            <a:ext cx="10148944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Using a city’s Census data and road characteristics, we can predict the ranking of census tract casualties better than if we had used Census data alone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72" y="2272862"/>
            <a:ext cx="4165425" cy="290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403" y="2272862"/>
            <a:ext cx="4165425" cy="29003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6;p49">
            <a:extLst>
              <a:ext uri="{FF2B5EF4-FFF2-40B4-BE49-F238E27FC236}">
                <a16:creationId xmlns:a16="http://schemas.microsoft.com/office/drawing/2014/main" id="{9F8162F3-7D69-3A4A-BD80-DC97A20507CE}"/>
              </a:ext>
            </a:extLst>
          </p:cNvPr>
          <p:cNvSpPr/>
          <p:nvPr/>
        </p:nvSpPr>
        <p:spPr>
          <a:xfrm>
            <a:off x="327022" y="634311"/>
            <a:ext cx="450900" cy="450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48;p32">
            <a:extLst>
              <a:ext uri="{FF2B5EF4-FFF2-40B4-BE49-F238E27FC236}">
                <a16:creationId xmlns:a16="http://schemas.microsoft.com/office/drawing/2014/main" id="{05293898-4F8F-2E4A-9029-168FEA4054AA}"/>
              </a:ext>
            </a:extLst>
          </p:cNvPr>
          <p:cNvSpPr txBox="1"/>
          <p:nvPr/>
        </p:nvSpPr>
        <p:spPr>
          <a:xfrm>
            <a:off x="900752" y="440511"/>
            <a:ext cx="10148944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We can predict the ranking of census tract casualties by applying the model built on one city to another city and achieve results better than random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/>
        </p:nvSpPr>
        <p:spPr>
          <a:xfrm>
            <a:off x="1259827" y="2614625"/>
            <a:ext cx="9672346" cy="162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" sz="32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Census data are useful in predicting casualty rankings — within the same city and across different cities </a:t>
            </a:r>
            <a:r>
              <a:rPr lang="en" sz="3200" dirty="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en" sz="32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variables drive these results? </a:t>
            </a:r>
            <a:endParaRPr sz="3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buSzPts val="1800"/>
            </a:pPr>
            <a:endParaRPr sz="3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1" y="1600370"/>
            <a:ext cx="8839203" cy="466513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/>
          <p:nvPr/>
        </p:nvSpPr>
        <p:spPr>
          <a:xfrm>
            <a:off x="2077351" y="1137075"/>
            <a:ext cx="8037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Top 5 Features</a:t>
            </a:r>
            <a:endParaRPr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48;p32">
            <a:extLst>
              <a:ext uri="{FF2B5EF4-FFF2-40B4-BE49-F238E27FC236}">
                <a16:creationId xmlns:a16="http://schemas.microsoft.com/office/drawing/2014/main" id="{97F6DAA1-C03C-F44E-9C0A-C3201834D61B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We can look at how important each variable is to the ranking prediction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1" y="1600370"/>
            <a:ext cx="8839203" cy="4665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55"/>
          <p:cNvGrpSpPr/>
          <p:nvPr/>
        </p:nvGrpSpPr>
        <p:grpSpPr>
          <a:xfrm>
            <a:off x="2051556" y="2209515"/>
            <a:ext cx="7028480" cy="2435469"/>
            <a:chOff x="527556" y="2209513"/>
            <a:chExt cx="7028480" cy="2435469"/>
          </a:xfrm>
        </p:grpSpPr>
        <p:sp>
          <p:nvSpPr>
            <p:cNvPr id="422" name="Google Shape;422;p55"/>
            <p:cNvSpPr/>
            <p:nvPr/>
          </p:nvSpPr>
          <p:spPr>
            <a:xfrm>
              <a:off x="527556" y="2209513"/>
              <a:ext cx="700500" cy="2949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4746209" y="2209513"/>
              <a:ext cx="700500" cy="2949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4" name="Google Shape;424;p55"/>
            <p:cNvSpPr/>
            <p:nvPr/>
          </p:nvSpPr>
          <p:spPr>
            <a:xfrm>
              <a:off x="6855535" y="2209513"/>
              <a:ext cx="700500" cy="2949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5" name="Google Shape;425;p55"/>
            <p:cNvSpPr/>
            <p:nvPr/>
          </p:nvSpPr>
          <p:spPr>
            <a:xfrm>
              <a:off x="2865482" y="2218963"/>
              <a:ext cx="700500" cy="2760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6" name="Google Shape;426;p55"/>
            <p:cNvSpPr/>
            <p:nvPr/>
          </p:nvSpPr>
          <p:spPr>
            <a:xfrm>
              <a:off x="527556" y="4336144"/>
              <a:ext cx="700500" cy="2949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427;p55"/>
            <p:cNvSpPr/>
            <p:nvPr/>
          </p:nvSpPr>
          <p:spPr>
            <a:xfrm>
              <a:off x="4746209" y="4348762"/>
              <a:ext cx="700500" cy="2949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55"/>
            <p:cNvSpPr/>
            <p:nvPr/>
          </p:nvSpPr>
          <p:spPr>
            <a:xfrm>
              <a:off x="6855535" y="4348762"/>
              <a:ext cx="700500" cy="2949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9" name="Google Shape;429;p55"/>
            <p:cNvSpPr/>
            <p:nvPr/>
          </p:nvSpPr>
          <p:spPr>
            <a:xfrm>
              <a:off x="2865482" y="4368981"/>
              <a:ext cx="700500" cy="2760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30" name="Google Shape;430;p55"/>
          <p:cNvSpPr txBox="1"/>
          <p:nvPr/>
        </p:nvSpPr>
        <p:spPr>
          <a:xfrm>
            <a:off x="2077351" y="1137075"/>
            <a:ext cx="8037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Top 5 Features</a:t>
            </a:r>
            <a:endParaRPr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8;p32">
            <a:extLst>
              <a:ext uri="{FF2B5EF4-FFF2-40B4-BE49-F238E27FC236}">
                <a16:creationId xmlns:a16="http://schemas.microsoft.com/office/drawing/2014/main" id="{5BBB082A-6439-8A47-8685-C8059DA4BAA8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Population density is consistently the most important feature</a:t>
            </a:r>
            <a:endParaRPr lang="en-US" sz="2400" dirty="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/>
          <p:nvPr/>
        </p:nvSpPr>
        <p:spPr>
          <a:xfrm>
            <a:off x="2080475" y="2051925"/>
            <a:ext cx="88392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Primary Objective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Where does a city new to Vision Zero allocate resources?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189">
              <a:lnSpc>
                <a:spcPct val="115000"/>
              </a:lnSpc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800" i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Secondary Objective</a:t>
            </a:r>
            <a:endParaRPr sz="1800" i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24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How can Vision Zero cities better learn from each other?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3">
            <a:alphaModFix/>
          </a:blip>
          <a:srcRect t="172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57"/>
          <p:cNvGrpSpPr/>
          <p:nvPr/>
        </p:nvGrpSpPr>
        <p:grpSpPr>
          <a:xfrm>
            <a:off x="6096000" y="2012080"/>
            <a:ext cx="4846864" cy="2833840"/>
            <a:chOff x="609324" y="2587285"/>
            <a:chExt cx="4846864" cy="2833840"/>
          </a:xfrm>
        </p:grpSpPr>
        <p:sp>
          <p:nvSpPr>
            <p:cNvPr id="441" name="Google Shape;441;p57"/>
            <p:cNvSpPr txBox="1"/>
            <p:nvPr/>
          </p:nvSpPr>
          <p:spPr>
            <a:xfrm>
              <a:off x="609324" y="3052325"/>
              <a:ext cx="4846864" cy="23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189" indent="-342891">
                <a:lnSpc>
                  <a:spcPct val="115000"/>
                </a:lnSpc>
                <a:buClr>
                  <a:schemeClr val="dk1"/>
                </a:buClr>
                <a:buSzPts val="1800"/>
                <a:buFont typeface="Roboto"/>
                <a:buChar char="●"/>
              </a:pP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 population density </a:t>
              </a:r>
              <a:endParaRPr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189" indent="-342891">
                <a:lnSpc>
                  <a:spcPct val="115000"/>
                </a:lnSpc>
                <a:buClr>
                  <a:schemeClr val="dk1"/>
                </a:buClr>
                <a:buSzPts val="1800"/>
                <a:buFont typeface="Roboto"/>
                <a:buChar char="●"/>
              </a:pP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Median age</a:t>
              </a:r>
              <a:endParaRPr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189" indent="-342891">
                <a:lnSpc>
                  <a:spcPct val="115000"/>
                </a:lnSpc>
                <a:buClr>
                  <a:schemeClr val="dk1"/>
                </a:buClr>
                <a:buSzPts val="1800"/>
                <a:buFont typeface="Roboto"/>
                <a:buChar char="●"/>
              </a:pP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Median earnings</a:t>
              </a:r>
              <a:endParaRPr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189" indent="-342891">
                <a:lnSpc>
                  <a:spcPct val="115000"/>
                </a:lnSpc>
                <a:buClr>
                  <a:schemeClr val="dk1"/>
                </a:buClr>
                <a:buSzPts val="1800"/>
                <a:buFont typeface="Roboto"/>
                <a:buChar char="●"/>
              </a:pP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% commute via public transit </a:t>
              </a:r>
              <a:endParaRPr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189" indent="-342891">
                <a:lnSpc>
                  <a:spcPct val="115000"/>
                </a:lnSpc>
                <a:buClr>
                  <a:schemeClr val="dk1"/>
                </a:buClr>
                <a:buSzPts val="1800"/>
                <a:buFont typeface="Roboto"/>
                <a:buChar char="●"/>
              </a:pP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% commute via driving</a:t>
              </a:r>
              <a:endParaRPr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189" indent="-342891">
                <a:lnSpc>
                  <a:spcPct val="115000"/>
                </a:lnSpc>
                <a:buClr>
                  <a:schemeClr val="dk1"/>
                </a:buClr>
                <a:buSzPts val="1800"/>
                <a:buFont typeface="Roboto"/>
                <a:buChar char="●"/>
              </a:pP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% commute via walking </a:t>
              </a:r>
            </a:p>
            <a:p>
              <a:pPr marL="457189" indent="-342891">
                <a:lnSpc>
                  <a:spcPct val="115000"/>
                </a:lnSpc>
                <a:buClr>
                  <a:schemeClr val="dk1"/>
                </a:buClr>
                <a:buSzPts val="1800"/>
                <a:buFont typeface="Roboto"/>
                <a:buChar char="●"/>
              </a:pP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% commute via biking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57"/>
            <p:cNvSpPr txBox="1"/>
            <p:nvPr/>
          </p:nvSpPr>
          <p:spPr>
            <a:xfrm>
              <a:off x="629825" y="2587285"/>
              <a:ext cx="32940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  <a:buClr>
                  <a:schemeClr val="dk1"/>
                </a:buClr>
                <a:buSzPts val="1400"/>
              </a:pPr>
              <a:r>
                <a:rPr lang="en" sz="2400" dirty="0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Explanatory Variables</a:t>
              </a:r>
              <a:endParaRPr sz="24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4" name="Google Shape;444;p57"/>
          <p:cNvGrpSpPr/>
          <p:nvPr/>
        </p:nvGrpSpPr>
        <p:grpSpPr>
          <a:xfrm>
            <a:off x="1249136" y="2012080"/>
            <a:ext cx="3941239" cy="1037340"/>
            <a:chOff x="4832324" y="1606885"/>
            <a:chExt cx="3941239" cy="1037340"/>
          </a:xfrm>
        </p:grpSpPr>
        <p:sp>
          <p:nvSpPr>
            <p:cNvPr id="445" name="Google Shape;445;p57"/>
            <p:cNvSpPr txBox="1"/>
            <p:nvPr/>
          </p:nvSpPr>
          <p:spPr>
            <a:xfrm>
              <a:off x="4832325" y="1606885"/>
              <a:ext cx="36291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  <a:buClr>
                  <a:schemeClr val="dk1"/>
                </a:buClr>
                <a:buSzPts val="1400"/>
              </a:pPr>
              <a:r>
                <a:rPr lang="en" sz="2400" dirty="0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Dependent Variables</a:t>
              </a:r>
              <a:endParaRPr sz="24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57"/>
            <p:cNvSpPr txBox="1"/>
            <p:nvPr/>
          </p:nvSpPr>
          <p:spPr>
            <a:xfrm>
              <a:off x="4832324" y="2059225"/>
              <a:ext cx="3941239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2400" dirty="0">
                  <a:latin typeface="Roboto"/>
                  <a:ea typeface="Roboto"/>
                  <a:cs typeface="Roboto"/>
                  <a:sym typeface="Roboto"/>
                </a:rPr>
                <a:t>Log casualties per person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148;p32">
            <a:extLst>
              <a:ext uri="{FF2B5EF4-FFF2-40B4-BE49-F238E27FC236}">
                <a16:creationId xmlns:a16="http://schemas.microsoft.com/office/drawing/2014/main" id="{8C9E1C9E-4527-094E-A4E8-C393D444B6FB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We handpicked features and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applied ordinary least squares (OLS) regression to explore relationships between them and casualties per person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6;p49">
            <a:extLst>
              <a:ext uri="{FF2B5EF4-FFF2-40B4-BE49-F238E27FC236}">
                <a16:creationId xmlns:a16="http://schemas.microsoft.com/office/drawing/2014/main" id="{81F7B986-B0D9-B94D-8962-7BAD9789C67C}"/>
              </a:ext>
            </a:extLst>
          </p:cNvPr>
          <p:cNvSpPr/>
          <p:nvPr/>
        </p:nvSpPr>
        <p:spPr>
          <a:xfrm>
            <a:off x="327022" y="634311"/>
            <a:ext cx="450900" cy="450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48;p32">
            <a:extLst>
              <a:ext uri="{FF2B5EF4-FFF2-40B4-BE49-F238E27FC236}">
                <a16:creationId xmlns:a16="http://schemas.microsoft.com/office/drawing/2014/main" id="{681849B5-DB73-2D43-86CA-3FF2B7732005}"/>
              </a:ext>
            </a:extLst>
          </p:cNvPr>
          <p:cNvSpPr txBox="1"/>
          <p:nvPr/>
        </p:nvSpPr>
        <p:spPr>
          <a:xfrm>
            <a:off x="900752" y="440511"/>
            <a:ext cx="10148944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Population density has statistically significant negative relationship with casualties</a:t>
            </a:r>
          </a:p>
        </p:txBody>
      </p:sp>
      <p:graphicFrame>
        <p:nvGraphicFramePr>
          <p:cNvPr id="7" name="Google Shape;453;p58">
            <a:extLst>
              <a:ext uri="{FF2B5EF4-FFF2-40B4-BE49-F238E27FC236}">
                <a16:creationId xmlns:a16="http://schemas.microsoft.com/office/drawing/2014/main" id="{F322864E-725A-C946-B242-00ECEF2AC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158086"/>
              </p:ext>
            </p:extLst>
          </p:nvPr>
        </p:nvGraphicFramePr>
        <p:xfrm>
          <a:off x="821138" y="1965757"/>
          <a:ext cx="10549723" cy="4230322"/>
        </p:xfrm>
        <a:graphic>
          <a:graphicData uri="http://schemas.openxmlformats.org/drawingml/2006/table">
            <a:tbl>
              <a:tblPr>
                <a:noFill/>
                <a:tableStyleId>{622253A9-8A3F-4C1D-B7F1-C9D1AF3AD3AD}</a:tableStyleId>
              </a:tblPr>
              <a:tblGrid>
                <a:gridCol w="2521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DV: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Casualties Per Person</a:t>
                      </a:r>
                      <a:endParaRPr sz="16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NYC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0.34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0.13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0.19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IV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Intercept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4.805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0.291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-3.279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0.573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0.241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0.981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0.807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Pop. Density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</a:rPr>
                        <a:t>-0.777</a:t>
                      </a:r>
                      <a:endParaRPr sz="1600" b="1">
                        <a:solidFill>
                          <a:srgbClr val="4A86E8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0.024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</a:rPr>
                        <a:t>-0.204</a:t>
                      </a:r>
                      <a:endParaRPr sz="1600" b="1">
                        <a:solidFill>
                          <a:srgbClr val="4A86E8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0.051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</a:rPr>
                        <a:t>-0.453</a:t>
                      </a:r>
                      <a:endParaRPr sz="1600" b="1">
                        <a:solidFill>
                          <a:srgbClr val="4A86E8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0.093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Age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-0.009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0.003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-0.007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0.007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0.276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0.036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0.012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0.002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Earnings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0.371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0.013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Drive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-2.275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0.275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-0.418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0.436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0.338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-2.326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0.988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0.020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Bus / Train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1.840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0.211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6.465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0.821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1.128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0.809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0.134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Bike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-2.574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1.796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0.152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9.595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3.513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3.160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2.501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0.208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Walk to Work</a:t>
                      </a:r>
                      <a:endParaRPr sz="16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3.470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0.410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6.089</a:t>
                      </a:r>
                      <a:endParaRPr sz="1600" dirty="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1.362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2.270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0.781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0.004</a:t>
                      </a:r>
                      <a:endParaRPr sz="1600" dirty="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453;p58">
            <a:extLst>
              <a:ext uri="{FF2B5EF4-FFF2-40B4-BE49-F238E27FC236}">
                <a16:creationId xmlns:a16="http://schemas.microsoft.com/office/drawing/2014/main" id="{9E533E01-7868-F14D-8B85-E3601CAB3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8050747"/>
              </p:ext>
            </p:extLst>
          </p:nvPr>
        </p:nvGraphicFramePr>
        <p:xfrm>
          <a:off x="821138" y="1965757"/>
          <a:ext cx="10549723" cy="4230322"/>
        </p:xfrm>
        <a:graphic>
          <a:graphicData uri="http://schemas.openxmlformats.org/drawingml/2006/table">
            <a:tbl>
              <a:tblPr>
                <a:noFill/>
                <a:tableStyleId>{622253A9-8A3F-4C1D-B7F1-C9D1AF3AD3AD}</a:tableStyleId>
              </a:tblPr>
              <a:tblGrid>
                <a:gridCol w="2521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2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DV: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Casualties Per Person</a:t>
                      </a:r>
                      <a:endParaRPr sz="16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NYC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0.34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0.13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0.19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IV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Intercept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4.805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0.291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-3.279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0.573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0.241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0.981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0.807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Pop. Density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tx1"/>
                          </a:solidFill>
                        </a:rPr>
                        <a:t>-0.777</a:t>
                      </a:r>
                      <a:endParaRPr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tx1"/>
                          </a:solidFill>
                        </a:rPr>
                        <a:t>0.024</a:t>
                      </a:r>
                      <a:endParaRPr sz="1600" b="0">
                        <a:solidFill>
                          <a:schemeClr val="tx1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tx1"/>
                          </a:solidFill>
                        </a:rPr>
                        <a:t>0.000</a:t>
                      </a:r>
                      <a:endParaRPr sz="1600" b="0">
                        <a:solidFill>
                          <a:schemeClr val="tx1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tx1"/>
                          </a:solidFill>
                        </a:rPr>
                        <a:t>-0.204</a:t>
                      </a:r>
                      <a:endParaRPr sz="1600" b="0">
                        <a:solidFill>
                          <a:schemeClr val="tx1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tx1"/>
                          </a:solidFill>
                        </a:rPr>
                        <a:t>0.051</a:t>
                      </a:r>
                      <a:endParaRPr sz="1600" b="0">
                        <a:solidFill>
                          <a:schemeClr val="tx1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tx1"/>
                          </a:solidFill>
                        </a:rPr>
                        <a:t>0.000</a:t>
                      </a:r>
                      <a:endParaRPr sz="1600" b="0">
                        <a:solidFill>
                          <a:schemeClr val="tx1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tx1"/>
                          </a:solidFill>
                        </a:rPr>
                        <a:t>-0.453</a:t>
                      </a:r>
                      <a:endParaRPr sz="1600" b="0">
                        <a:solidFill>
                          <a:schemeClr val="tx1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tx1"/>
                          </a:solidFill>
                        </a:rPr>
                        <a:t>0.093</a:t>
                      </a:r>
                      <a:endParaRPr sz="1600" b="0">
                        <a:solidFill>
                          <a:schemeClr val="tx1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tx1"/>
                          </a:solidFill>
                        </a:rPr>
                        <a:t>0.000</a:t>
                      </a:r>
                      <a:endParaRPr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Age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-0.009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0.003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-0.007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0.007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0.276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0.036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0.012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0.002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Earnings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0.371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0.013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Drive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-2.275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0.275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0.000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-0.418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0.436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0.338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-2.326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0.988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0.020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Bus / Train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1.840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0.211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0.000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6.465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0.821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0.000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1.128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0.809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0.134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Bike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-2.574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1.796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0.152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9.595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3.513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0.006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3.160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2.501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0.208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Walk to Work</a:t>
                      </a:r>
                      <a:endParaRPr sz="16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3.470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0.410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0.000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6.089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1.362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0.000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518AE9"/>
                          </a:solidFill>
                        </a:rPr>
                        <a:t>2.270</a:t>
                      </a:r>
                      <a:endParaRPr sz="1600" b="1" dirty="0">
                        <a:solidFill>
                          <a:srgbClr val="518AE9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0.781</a:t>
                      </a:r>
                      <a:endParaRPr sz="1600"/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BA94F"/>
                          </a:solidFill>
                        </a:rPr>
                        <a:t>0.004</a:t>
                      </a:r>
                      <a:endParaRPr sz="1600" b="1" dirty="0">
                        <a:solidFill>
                          <a:srgbClr val="6BA94F"/>
                        </a:solidFill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Google Shape;376;p49">
            <a:extLst>
              <a:ext uri="{FF2B5EF4-FFF2-40B4-BE49-F238E27FC236}">
                <a16:creationId xmlns:a16="http://schemas.microsoft.com/office/drawing/2014/main" id="{325796CC-8169-9841-9D75-3DF3AEAB1FA3}"/>
              </a:ext>
            </a:extLst>
          </p:cNvPr>
          <p:cNvSpPr/>
          <p:nvPr/>
        </p:nvSpPr>
        <p:spPr>
          <a:xfrm>
            <a:off x="327022" y="634311"/>
            <a:ext cx="450900" cy="450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148;p32">
            <a:extLst>
              <a:ext uri="{FF2B5EF4-FFF2-40B4-BE49-F238E27FC236}">
                <a16:creationId xmlns:a16="http://schemas.microsoft.com/office/drawing/2014/main" id="{CAFD0596-6FC9-7746-B6B9-5D1828063869}"/>
              </a:ext>
            </a:extLst>
          </p:cNvPr>
          <p:cNvSpPr txBox="1"/>
          <p:nvPr/>
        </p:nvSpPr>
        <p:spPr>
          <a:xfrm>
            <a:off x="900752" y="440511"/>
            <a:ext cx="10148944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Across all cities, the percent traveling to work via walking or biking has a positive relationship to casualties per person, while the percent commuting to work via cars has a negative relationship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/>
        </p:nvSpPr>
        <p:spPr>
          <a:xfrm>
            <a:off x="1063999" y="2610812"/>
            <a:ext cx="1506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800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Los Angeles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60"/>
          <p:cNvSpPr txBox="1"/>
          <p:nvPr/>
        </p:nvSpPr>
        <p:spPr>
          <a:xfrm>
            <a:off x="1063999" y="4922186"/>
            <a:ext cx="15975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800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Washington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algn="ctr">
              <a:buSzPts val="1800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D.C.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60"/>
          <p:cNvSpPr txBox="1"/>
          <p:nvPr/>
        </p:nvSpPr>
        <p:spPr>
          <a:xfrm>
            <a:off x="2914604" y="1553458"/>
            <a:ext cx="3395044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800"/>
            </a:pPr>
            <a:r>
              <a:rPr lang="en" sz="1800" i="1" dirty="0">
                <a:latin typeface="Roboto"/>
                <a:ea typeface="Roboto"/>
                <a:cs typeface="Roboto"/>
                <a:sym typeface="Roboto"/>
              </a:rPr>
              <a:t>ML Predicted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60"/>
          <p:cNvSpPr txBox="1"/>
          <p:nvPr/>
        </p:nvSpPr>
        <p:spPr>
          <a:xfrm>
            <a:off x="6946877" y="1553458"/>
            <a:ext cx="339504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800"/>
            </a:pPr>
            <a:r>
              <a:rPr lang="en" sz="1800" i="1" dirty="0">
                <a:latin typeface="Roboto"/>
                <a:ea typeface="Roboto"/>
                <a:cs typeface="Roboto"/>
                <a:sym typeface="Roboto"/>
              </a:rPr>
              <a:t>OLS Regression</a:t>
            </a: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2" name="Google Shape;472;p60"/>
          <p:cNvPicPr preferRelativeResize="0"/>
          <p:nvPr/>
        </p:nvPicPr>
        <p:blipFill rotWithShape="1">
          <a:blip r:embed="rId3">
            <a:alphaModFix/>
          </a:blip>
          <a:srcRect l="4342"/>
          <a:stretch/>
        </p:blipFill>
        <p:spPr>
          <a:xfrm>
            <a:off x="6946877" y="2058059"/>
            <a:ext cx="3395040" cy="22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0"/>
          <p:cNvPicPr preferRelativeResize="0"/>
          <p:nvPr/>
        </p:nvPicPr>
        <p:blipFill rotWithShape="1">
          <a:blip r:embed="rId4">
            <a:alphaModFix/>
          </a:blip>
          <a:srcRect l="4342"/>
          <a:stretch/>
        </p:blipFill>
        <p:spPr>
          <a:xfrm>
            <a:off x="6946877" y="4317350"/>
            <a:ext cx="3395040" cy="221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60"/>
          <p:cNvCxnSpPr/>
          <p:nvPr/>
        </p:nvCxnSpPr>
        <p:spPr>
          <a:xfrm>
            <a:off x="6562753" y="2049735"/>
            <a:ext cx="0" cy="19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60"/>
          <p:cNvCxnSpPr/>
          <p:nvPr/>
        </p:nvCxnSpPr>
        <p:spPr>
          <a:xfrm>
            <a:off x="6562753" y="4385263"/>
            <a:ext cx="0" cy="19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7" name="Google Shape;477;p60"/>
          <p:cNvPicPr preferRelativeResize="0"/>
          <p:nvPr/>
        </p:nvPicPr>
        <p:blipFill rotWithShape="1">
          <a:blip r:embed="rId5">
            <a:alphaModFix/>
          </a:blip>
          <a:srcRect t="7715"/>
          <a:stretch/>
        </p:blipFill>
        <p:spPr>
          <a:xfrm>
            <a:off x="2914604" y="2101759"/>
            <a:ext cx="3395044" cy="21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0"/>
          <p:cNvPicPr preferRelativeResize="0"/>
          <p:nvPr/>
        </p:nvPicPr>
        <p:blipFill rotWithShape="1">
          <a:blip r:embed="rId6">
            <a:alphaModFix/>
          </a:blip>
          <a:srcRect t="7715"/>
          <a:stretch/>
        </p:blipFill>
        <p:spPr>
          <a:xfrm>
            <a:off x="2914604" y="4385263"/>
            <a:ext cx="3395044" cy="21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76;p49">
            <a:extLst>
              <a:ext uri="{FF2B5EF4-FFF2-40B4-BE49-F238E27FC236}">
                <a16:creationId xmlns:a16="http://schemas.microsoft.com/office/drawing/2014/main" id="{CCC279B0-FD06-3741-9B8F-0A10D44BFF83}"/>
              </a:ext>
            </a:extLst>
          </p:cNvPr>
          <p:cNvSpPr/>
          <p:nvPr/>
        </p:nvSpPr>
        <p:spPr>
          <a:xfrm>
            <a:off x="327022" y="634311"/>
            <a:ext cx="450900" cy="450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48;p32">
            <a:extLst>
              <a:ext uri="{FF2B5EF4-FFF2-40B4-BE49-F238E27FC236}">
                <a16:creationId xmlns:a16="http://schemas.microsoft.com/office/drawing/2014/main" id="{36345683-0B86-B64D-9D42-EC5CF2F17937}"/>
              </a:ext>
            </a:extLst>
          </p:cNvPr>
          <p:cNvSpPr txBox="1"/>
          <p:nvPr/>
        </p:nvSpPr>
        <p:spPr>
          <a:xfrm>
            <a:off x="900752" y="440511"/>
            <a:ext cx="10148944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Our handpicked variables produced rankings just as well, if not better, than ML predicted rankings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636" y="1387856"/>
            <a:ext cx="7732727" cy="4485824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5" name="Google Shape;485;p61"/>
          <p:cNvSpPr txBox="1"/>
          <p:nvPr/>
        </p:nvSpPr>
        <p:spPr>
          <a:xfrm>
            <a:off x="3604791" y="5982525"/>
            <a:ext cx="4982416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Roboto"/>
                <a:ea typeface="Roboto"/>
                <a:cs typeface="Roboto"/>
                <a:sym typeface="Roboto"/>
              </a:rPr>
              <a:t>“Elevating equity in Visio Zero communications, Nov 2016”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48;p32">
            <a:extLst>
              <a:ext uri="{FF2B5EF4-FFF2-40B4-BE49-F238E27FC236}">
                <a16:creationId xmlns:a16="http://schemas.microsoft.com/office/drawing/2014/main" id="{E77CE3F1-6F9F-7A4A-9608-175983CB62EF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Ethical Considerations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877" y="152077"/>
            <a:ext cx="7436637" cy="65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2"/>
          <p:cNvSpPr txBox="1"/>
          <p:nvPr/>
        </p:nvSpPr>
        <p:spPr>
          <a:xfrm>
            <a:off x="5942375" y="1246600"/>
            <a:ext cx="36975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800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Recommendations for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buSzPts val="1800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Vision Zero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63"/>
          <p:cNvGrpSpPr/>
          <p:nvPr/>
        </p:nvGrpSpPr>
        <p:grpSpPr>
          <a:xfrm>
            <a:off x="1085879" y="1418663"/>
            <a:ext cx="10310001" cy="976800"/>
            <a:chOff x="411196" y="1186650"/>
            <a:chExt cx="10310001" cy="976800"/>
          </a:xfrm>
        </p:grpSpPr>
        <p:sp>
          <p:nvSpPr>
            <p:cNvPr id="497" name="Google Shape;497;p63"/>
            <p:cNvSpPr txBox="1"/>
            <p:nvPr/>
          </p:nvSpPr>
          <p:spPr>
            <a:xfrm>
              <a:off x="1000274" y="1186650"/>
              <a:ext cx="9720923" cy="9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2400" dirty="0">
                  <a:latin typeface="Roboto"/>
                  <a:ea typeface="Roboto"/>
                  <a:cs typeface="Roboto"/>
                  <a:sym typeface="Roboto"/>
                </a:rPr>
                <a:t>Vision Zero can use our ranking method to prioritize traffic resources in the absence of robust data, or compare their actual ranking with our predicted ranking to inform proactive interventions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" name="Google Shape;498;p63"/>
            <p:cNvSpPr/>
            <p:nvPr/>
          </p:nvSpPr>
          <p:spPr>
            <a:xfrm>
              <a:off x="411196" y="1342750"/>
              <a:ext cx="450900" cy="4509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9" name="Google Shape;499;p63"/>
          <p:cNvGrpSpPr/>
          <p:nvPr/>
        </p:nvGrpSpPr>
        <p:grpSpPr>
          <a:xfrm>
            <a:off x="1085879" y="3132538"/>
            <a:ext cx="10310001" cy="976800"/>
            <a:chOff x="411196" y="2940600"/>
            <a:chExt cx="10310001" cy="976800"/>
          </a:xfrm>
        </p:grpSpPr>
        <p:sp>
          <p:nvSpPr>
            <p:cNvPr id="500" name="Google Shape;500;p63"/>
            <p:cNvSpPr txBox="1"/>
            <p:nvPr/>
          </p:nvSpPr>
          <p:spPr>
            <a:xfrm>
              <a:off x="1000275" y="2940600"/>
              <a:ext cx="9720922" cy="9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2400" dirty="0">
                  <a:latin typeface="Roboto"/>
                  <a:ea typeface="Roboto"/>
                  <a:cs typeface="Roboto"/>
                  <a:sym typeface="Roboto"/>
                </a:rPr>
                <a:t>Vision Zero should consider socio-economic characteristics when crafting safety strategies, as Census data can predict the ranking of casualties better than random chance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" name="Google Shape;501;p63"/>
            <p:cNvSpPr/>
            <p:nvPr/>
          </p:nvSpPr>
          <p:spPr>
            <a:xfrm>
              <a:off x="411196" y="3019150"/>
              <a:ext cx="450900" cy="4509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02" name="Google Shape;502;p63"/>
          <p:cNvGrpSpPr/>
          <p:nvPr/>
        </p:nvGrpSpPr>
        <p:grpSpPr>
          <a:xfrm>
            <a:off x="1085880" y="4846413"/>
            <a:ext cx="10297508" cy="976800"/>
            <a:chOff x="411196" y="4614401"/>
            <a:chExt cx="10297508" cy="976800"/>
          </a:xfrm>
        </p:grpSpPr>
        <p:sp>
          <p:nvSpPr>
            <p:cNvPr id="503" name="Google Shape;503;p63"/>
            <p:cNvSpPr txBox="1"/>
            <p:nvPr/>
          </p:nvSpPr>
          <p:spPr>
            <a:xfrm>
              <a:off x="987782" y="4614401"/>
              <a:ext cx="9720922" cy="9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Vision Zero cities should work together to examine “commuter town” Census Tracts, sparse areas where there is competing land usage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4" name="Google Shape;504;p63"/>
            <p:cNvSpPr/>
            <p:nvPr/>
          </p:nvSpPr>
          <p:spPr>
            <a:xfrm>
              <a:off x="411196" y="4695550"/>
              <a:ext cx="450900" cy="4509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" name="Google Shape;148;p32">
            <a:extLst>
              <a:ext uri="{FF2B5EF4-FFF2-40B4-BE49-F238E27FC236}">
                <a16:creationId xmlns:a16="http://schemas.microsoft.com/office/drawing/2014/main" id="{C6649CAD-3529-6147-A95D-4339C4678187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Top 3 Takeaways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063E99-C298-9149-8611-052651385462}"/>
              </a:ext>
            </a:extLst>
          </p:cNvPr>
          <p:cNvGrpSpPr/>
          <p:nvPr/>
        </p:nvGrpSpPr>
        <p:grpSpPr>
          <a:xfrm>
            <a:off x="625360" y="1440192"/>
            <a:ext cx="10941280" cy="3642306"/>
            <a:chOff x="644304" y="1426544"/>
            <a:chExt cx="10941280" cy="3642306"/>
          </a:xfrm>
        </p:grpSpPr>
        <p:pic>
          <p:nvPicPr>
            <p:cNvPr id="510" name="Google Shape;510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4304" y="1426544"/>
              <a:ext cx="5251527" cy="3642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4057" y="1426544"/>
              <a:ext cx="5251527" cy="3642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Google Shape;148;p32">
            <a:extLst>
              <a:ext uri="{FF2B5EF4-FFF2-40B4-BE49-F238E27FC236}">
                <a16:creationId xmlns:a16="http://schemas.microsoft.com/office/drawing/2014/main" id="{E8E1D01B-FB2B-EB42-8C17-6194731A7876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April 26, 2019 - Pennsylvania Ave Washington D.C.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063E99-C298-9149-8611-052651385462}"/>
              </a:ext>
            </a:extLst>
          </p:cNvPr>
          <p:cNvGrpSpPr/>
          <p:nvPr/>
        </p:nvGrpSpPr>
        <p:grpSpPr>
          <a:xfrm>
            <a:off x="625360" y="1440192"/>
            <a:ext cx="10941280" cy="3642306"/>
            <a:chOff x="644304" y="1426544"/>
            <a:chExt cx="10941280" cy="3642306"/>
          </a:xfrm>
        </p:grpSpPr>
        <p:pic>
          <p:nvPicPr>
            <p:cNvPr id="510" name="Google Shape;510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4304" y="1426544"/>
              <a:ext cx="5251527" cy="3642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4057" y="1426544"/>
              <a:ext cx="5251527" cy="3642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Google Shape;148;p32">
            <a:extLst>
              <a:ext uri="{FF2B5EF4-FFF2-40B4-BE49-F238E27FC236}">
                <a16:creationId xmlns:a16="http://schemas.microsoft.com/office/drawing/2014/main" id="{E8E1D01B-FB2B-EB42-8C17-6194731A7876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April 26, 2019 - Pennsylvania Ave Washington D.C. </a:t>
            </a:r>
          </a:p>
        </p:txBody>
      </p:sp>
      <p:sp>
        <p:nvSpPr>
          <p:cNvPr id="6" name="Google Shape;519;p65">
            <a:extLst>
              <a:ext uri="{FF2B5EF4-FFF2-40B4-BE49-F238E27FC236}">
                <a16:creationId xmlns:a16="http://schemas.microsoft.com/office/drawing/2014/main" id="{57A90CA4-1FAF-204E-821C-15196C56FFF3}"/>
              </a:ext>
            </a:extLst>
          </p:cNvPr>
          <p:cNvSpPr txBox="1"/>
          <p:nvPr/>
        </p:nvSpPr>
        <p:spPr>
          <a:xfrm>
            <a:off x="1940250" y="5243679"/>
            <a:ext cx="83115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8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“We understand you, and we will take bold action to work towards Vision Zero. We are going to do better. We can, we should, and </a:t>
            </a:r>
            <a:r>
              <a:rPr lang="en" sz="1800" dirty="0">
                <a:solidFill>
                  <a:srgbClr val="4A86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will.</a:t>
            </a:r>
            <a:r>
              <a:rPr lang="en" sz="18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114697">
              <a:lnSpc>
                <a:spcPct val="115000"/>
              </a:lnSpc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-Lucinda </a:t>
            </a:r>
            <a:r>
              <a:rPr lang="en" dirty="0" err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Babers</a:t>
            </a: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Department of Transportation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44871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6"/>
          <p:cNvSpPr txBox="1"/>
          <p:nvPr/>
        </p:nvSpPr>
        <p:spPr>
          <a:xfrm>
            <a:off x="1835689" y="4621001"/>
            <a:ext cx="1493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b="1">
                <a:solidFill>
                  <a:srgbClr val="595959"/>
                </a:solidFill>
              </a:rPr>
              <a:t>Noah Branham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526" name="Google Shape;526;p66"/>
          <p:cNvSpPr txBox="1"/>
          <p:nvPr/>
        </p:nvSpPr>
        <p:spPr>
          <a:xfrm>
            <a:off x="7106314" y="4621001"/>
            <a:ext cx="1493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b="1">
                <a:solidFill>
                  <a:srgbClr val="595959"/>
                </a:solidFill>
              </a:rPr>
              <a:t>Michael Marra</a:t>
            </a:r>
            <a:br>
              <a:rPr lang="en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</p:txBody>
      </p:sp>
      <p:sp>
        <p:nvSpPr>
          <p:cNvPr id="527" name="Google Shape;527;p66"/>
          <p:cNvSpPr txBox="1"/>
          <p:nvPr/>
        </p:nvSpPr>
        <p:spPr>
          <a:xfrm>
            <a:off x="5349439" y="4621001"/>
            <a:ext cx="1493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b="1">
                <a:solidFill>
                  <a:srgbClr val="595959"/>
                </a:solidFill>
              </a:rPr>
              <a:t>Tamara Kempf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528" name="Google Shape;528;p66"/>
          <p:cNvSpPr txBox="1"/>
          <p:nvPr/>
        </p:nvSpPr>
        <p:spPr>
          <a:xfrm>
            <a:off x="3592563" y="4621001"/>
            <a:ext cx="1493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b="1">
                <a:solidFill>
                  <a:srgbClr val="595959"/>
                </a:solidFill>
              </a:rPr>
              <a:t>David Huang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529" name="Google Shape;529;p66"/>
          <p:cNvSpPr txBox="1"/>
          <p:nvPr/>
        </p:nvSpPr>
        <p:spPr>
          <a:xfrm>
            <a:off x="8863189" y="4621001"/>
            <a:ext cx="1493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b="1">
                <a:solidFill>
                  <a:srgbClr val="595959"/>
                </a:solidFill>
              </a:rPr>
              <a:t>Aaron Smith </a:t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530" name="Google Shape;530;p66"/>
          <p:cNvPicPr preferRelativeResize="0"/>
          <p:nvPr/>
        </p:nvPicPr>
        <p:blipFill rotWithShape="1">
          <a:blip r:embed="rId3">
            <a:alphaModFix/>
          </a:blip>
          <a:srcRect r="25478"/>
          <a:stretch/>
        </p:blipFill>
        <p:spPr>
          <a:xfrm>
            <a:off x="1797914" y="2357441"/>
            <a:ext cx="15686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6"/>
          <p:cNvPicPr preferRelativeResize="0"/>
          <p:nvPr/>
        </p:nvPicPr>
        <p:blipFill rotWithShape="1">
          <a:blip r:embed="rId4">
            <a:alphaModFix/>
          </a:blip>
          <a:srcRect l="15974" t="5626" r="14236" b="5626"/>
          <a:stretch/>
        </p:blipFill>
        <p:spPr>
          <a:xfrm>
            <a:off x="7025178" y="2357441"/>
            <a:ext cx="16553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6"/>
          <p:cNvPicPr preferRelativeResize="0"/>
          <p:nvPr/>
        </p:nvPicPr>
        <p:blipFill rotWithShape="1">
          <a:blip r:embed="rId5">
            <a:alphaModFix/>
          </a:blip>
          <a:srcRect l="15102" r="15109" b="11253"/>
          <a:stretch/>
        </p:blipFill>
        <p:spPr>
          <a:xfrm>
            <a:off x="5268303" y="2357453"/>
            <a:ext cx="16553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6"/>
          <p:cNvPicPr preferRelativeResize="0"/>
          <p:nvPr/>
        </p:nvPicPr>
        <p:blipFill rotWithShape="1">
          <a:blip r:embed="rId6">
            <a:alphaModFix/>
          </a:blip>
          <a:srcRect l="16922" r="16922" b="6725"/>
          <a:stretch/>
        </p:blipFill>
        <p:spPr>
          <a:xfrm>
            <a:off x="8863201" y="2357453"/>
            <a:ext cx="14931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6"/>
          <p:cNvPicPr preferRelativeResize="0"/>
          <p:nvPr/>
        </p:nvPicPr>
        <p:blipFill rotWithShape="1">
          <a:blip r:embed="rId7">
            <a:alphaModFix/>
          </a:blip>
          <a:srcRect l="19269" t="5358" r="16156" b="20633"/>
          <a:stretch/>
        </p:blipFill>
        <p:spPr>
          <a:xfrm>
            <a:off x="3554790" y="2357439"/>
            <a:ext cx="1568675" cy="210502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6"/>
          <p:cNvSpPr txBox="1"/>
          <p:nvPr/>
        </p:nvSpPr>
        <p:spPr>
          <a:xfrm>
            <a:off x="2131039" y="889999"/>
            <a:ext cx="7929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Team Knight Rider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 rotWithShape="1">
          <a:blip r:embed="rId3">
            <a:alphaModFix/>
          </a:blip>
          <a:srcRect t="11084" b="401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/>
          <p:cNvSpPr txBox="1">
            <a:spLocks noGrp="1"/>
          </p:cNvSpPr>
          <p:nvPr>
            <p:ph type="ctrTitle"/>
          </p:nvPr>
        </p:nvSpPr>
        <p:spPr>
          <a:xfrm>
            <a:off x="1835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541" name="Google Shape;541;p67"/>
          <p:cNvSpPr txBox="1">
            <a:spLocks noGrp="1"/>
          </p:cNvSpPr>
          <p:nvPr>
            <p:ph type="subTitle" idx="1"/>
          </p:nvPr>
        </p:nvSpPr>
        <p:spPr>
          <a:xfrm>
            <a:off x="1835700" y="3778834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542" name="Google Shape;542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3" name="Google Shape;543;p67"/>
          <p:cNvSpPr txBox="1"/>
          <p:nvPr/>
        </p:nvSpPr>
        <p:spPr>
          <a:xfrm>
            <a:off x="4240800" y="2745367"/>
            <a:ext cx="37104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APPENDIX</a:t>
            </a:r>
            <a:endParaRPr sz="4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" name="Google Shape;548;p68"/>
          <p:cNvGraphicFramePr/>
          <p:nvPr>
            <p:extLst>
              <p:ext uri="{D42A27DB-BD31-4B8C-83A1-F6EECF244321}">
                <p14:modId xmlns:p14="http://schemas.microsoft.com/office/powerpoint/2010/main" val="1006415630"/>
              </p:ext>
            </p:extLst>
          </p:nvPr>
        </p:nvGraphicFramePr>
        <p:xfrm>
          <a:off x="491318" y="1558487"/>
          <a:ext cx="11286700" cy="4555708"/>
        </p:xfrm>
        <a:graphic>
          <a:graphicData uri="http://schemas.openxmlformats.org/drawingml/2006/table">
            <a:tbl>
              <a:tblPr>
                <a:noFill/>
                <a:tableStyleId>{622253A9-8A3F-4C1D-B7F1-C9D1AF3AD3AD}</a:tableStyleId>
              </a:tblPr>
              <a:tblGrid>
                <a:gridCol w="2094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84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7957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City</a:t>
                      </a:r>
                      <a:endParaRPr sz="18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Borough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 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Population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2013-2017 Collisions 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2013-2017 Injuries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2013-2017 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Deaths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355"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New York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Manhattan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1.7M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211K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38K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182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3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Bronx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1.5M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119K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35K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149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3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Queens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2.4M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250K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66K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326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3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Brooklyn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2.7M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263K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76K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3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Washington D.C.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D.C.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700K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11K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30K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108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3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Los Angeles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4M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176K</a:t>
                      </a:r>
                      <a:endParaRPr sz="18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31K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686</a:t>
                      </a:r>
                      <a:endParaRPr sz="18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222C3884-1DC8-2F4F-A2A1-5E2E6020793B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Summary of Collision Data per City or Borough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880" y="1004428"/>
            <a:ext cx="4188325" cy="53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63" y="1096797"/>
            <a:ext cx="4796751" cy="46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8036" y="4824352"/>
            <a:ext cx="2166467" cy="9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9"/>
          <p:cNvSpPr txBox="1"/>
          <p:nvPr/>
        </p:nvSpPr>
        <p:spPr>
          <a:xfrm>
            <a:off x="599363" y="310228"/>
            <a:ext cx="508867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Staten Island Casualties Per Census Tract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69"/>
          <p:cNvSpPr txBox="1"/>
          <p:nvPr/>
        </p:nvSpPr>
        <p:spPr>
          <a:xfrm>
            <a:off x="6498880" y="310228"/>
            <a:ext cx="4801466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Queens Casualties Per Census Tract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9" name="Google Shape;55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0618" y="5692998"/>
            <a:ext cx="2097432" cy="9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14" y="1014549"/>
            <a:ext cx="4794700" cy="48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0"/>
          <p:cNvSpPr txBox="1"/>
          <p:nvPr/>
        </p:nvSpPr>
        <p:spPr>
          <a:xfrm>
            <a:off x="1158764" y="437072"/>
            <a:ext cx="3967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Bronx Casualties Per Census Tract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6" name="Google Shape;5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664" y="5563699"/>
            <a:ext cx="1909300" cy="8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035" y="934172"/>
            <a:ext cx="4339651" cy="499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786" y="5818156"/>
            <a:ext cx="1909300" cy="80675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0"/>
          <p:cNvSpPr txBox="1"/>
          <p:nvPr/>
        </p:nvSpPr>
        <p:spPr>
          <a:xfrm>
            <a:off x="7164786" y="440605"/>
            <a:ext cx="4281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Brooklyn Casualties Per Census Tract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382" y="307800"/>
            <a:ext cx="3169351" cy="57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178" y="4617846"/>
            <a:ext cx="1919751" cy="82275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1"/>
          <p:cNvSpPr txBox="1"/>
          <p:nvPr/>
        </p:nvSpPr>
        <p:spPr>
          <a:xfrm>
            <a:off x="379377" y="307800"/>
            <a:ext cx="2609483" cy="82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Manhattan Casualties Per Census Tract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7" name="Google Shape;57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4722" y="416350"/>
            <a:ext cx="4487851" cy="55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3844" y="4618097"/>
            <a:ext cx="2252700" cy="10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1"/>
          <p:cNvSpPr txBox="1"/>
          <p:nvPr/>
        </p:nvSpPr>
        <p:spPr>
          <a:xfrm>
            <a:off x="8875711" y="307800"/>
            <a:ext cx="2027178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DC Casualties Per Census Tract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803" y="199113"/>
            <a:ext cx="4783383" cy="64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2"/>
          <p:cNvSpPr txBox="1"/>
          <p:nvPr/>
        </p:nvSpPr>
        <p:spPr>
          <a:xfrm>
            <a:off x="1231807" y="671176"/>
            <a:ext cx="4402982" cy="80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Casualties Per Census Tract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6" name="Google Shape;58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702" y="3819123"/>
            <a:ext cx="2365451" cy="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203" y="1279011"/>
            <a:ext cx="9637594" cy="47942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B586B931-4387-C440-94F8-902613405ED2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Log Casualties Per Person vs. Log Population Density</a:t>
            </a:r>
            <a:endParaRPr lang="en-US" sz="2400" dirty="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4"/>
          <p:cNvPicPr preferRelativeResize="0"/>
          <p:nvPr/>
        </p:nvPicPr>
        <p:blipFill rotWithShape="1">
          <a:blip r:embed="rId3">
            <a:alphaModFix/>
          </a:blip>
          <a:srcRect l="6472" t="6220" b="9830"/>
          <a:stretch/>
        </p:blipFill>
        <p:spPr>
          <a:xfrm>
            <a:off x="3584953" y="1989229"/>
            <a:ext cx="7401495" cy="385412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4"/>
          <p:cNvSpPr txBox="1"/>
          <p:nvPr/>
        </p:nvSpPr>
        <p:spPr>
          <a:xfrm>
            <a:off x="2840900" y="2998300"/>
            <a:ext cx="79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74"/>
          <p:cNvSpPr txBox="1"/>
          <p:nvPr/>
        </p:nvSpPr>
        <p:spPr>
          <a:xfrm>
            <a:off x="2840900" y="1839555"/>
            <a:ext cx="79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0.2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74"/>
          <p:cNvSpPr txBox="1"/>
          <p:nvPr/>
        </p:nvSpPr>
        <p:spPr>
          <a:xfrm>
            <a:off x="2840900" y="4121726"/>
            <a:ext cx="79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-0.2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74"/>
          <p:cNvSpPr txBox="1"/>
          <p:nvPr/>
        </p:nvSpPr>
        <p:spPr>
          <a:xfrm>
            <a:off x="2845316" y="5245152"/>
            <a:ext cx="79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-0.4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74"/>
          <p:cNvSpPr txBox="1"/>
          <p:nvPr/>
        </p:nvSpPr>
        <p:spPr>
          <a:xfrm>
            <a:off x="3666063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10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74"/>
          <p:cNvSpPr txBox="1"/>
          <p:nvPr/>
        </p:nvSpPr>
        <p:spPr>
          <a:xfrm>
            <a:off x="4284811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30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74"/>
          <p:cNvSpPr txBox="1"/>
          <p:nvPr/>
        </p:nvSpPr>
        <p:spPr>
          <a:xfrm>
            <a:off x="4872182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latin typeface="Roboto"/>
                <a:ea typeface="Roboto"/>
                <a:cs typeface="Roboto"/>
                <a:sym typeface="Roboto"/>
              </a:rPr>
              <a:t>50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74"/>
          <p:cNvSpPr txBox="1"/>
          <p:nvPr/>
        </p:nvSpPr>
        <p:spPr>
          <a:xfrm>
            <a:off x="5518462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70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74"/>
          <p:cNvSpPr txBox="1"/>
          <p:nvPr/>
        </p:nvSpPr>
        <p:spPr>
          <a:xfrm>
            <a:off x="6172696" y="5729235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90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74"/>
          <p:cNvSpPr txBox="1"/>
          <p:nvPr/>
        </p:nvSpPr>
        <p:spPr>
          <a:xfrm>
            <a:off x="6712300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110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74"/>
          <p:cNvSpPr txBox="1"/>
          <p:nvPr/>
        </p:nvSpPr>
        <p:spPr>
          <a:xfrm>
            <a:off x="7307768" y="5729235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130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74"/>
          <p:cNvSpPr txBox="1"/>
          <p:nvPr/>
        </p:nvSpPr>
        <p:spPr>
          <a:xfrm>
            <a:off x="7940591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150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74"/>
          <p:cNvSpPr txBox="1"/>
          <p:nvPr/>
        </p:nvSpPr>
        <p:spPr>
          <a:xfrm>
            <a:off x="8592391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latin typeface="Roboto"/>
                <a:ea typeface="Roboto"/>
                <a:cs typeface="Roboto"/>
                <a:sym typeface="Roboto"/>
              </a:rPr>
              <a:t>170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74"/>
          <p:cNvSpPr txBox="1"/>
          <p:nvPr/>
        </p:nvSpPr>
        <p:spPr>
          <a:xfrm>
            <a:off x="9172102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190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74"/>
          <p:cNvSpPr txBox="1"/>
          <p:nvPr/>
        </p:nvSpPr>
        <p:spPr>
          <a:xfrm>
            <a:off x="9812964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210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74"/>
          <p:cNvSpPr txBox="1"/>
          <p:nvPr/>
        </p:nvSpPr>
        <p:spPr>
          <a:xfrm>
            <a:off x="10454825" y="5727398"/>
            <a:ext cx="7971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latin typeface="Roboto"/>
                <a:ea typeface="Roboto"/>
                <a:cs typeface="Roboto"/>
                <a:sym typeface="Roboto"/>
              </a:rPr>
              <a:t>230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74"/>
          <p:cNvSpPr txBox="1"/>
          <p:nvPr/>
        </p:nvSpPr>
        <p:spPr>
          <a:xfrm>
            <a:off x="5945151" y="6104651"/>
            <a:ext cx="3804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Roboto"/>
                <a:ea typeface="Roboto"/>
                <a:cs typeface="Roboto"/>
                <a:sym typeface="Roboto"/>
              </a:rPr>
              <a:t>Population Density (000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74"/>
          <p:cNvSpPr txBox="1"/>
          <p:nvPr/>
        </p:nvSpPr>
        <p:spPr>
          <a:xfrm>
            <a:off x="815338" y="3265039"/>
            <a:ext cx="17160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Roboto"/>
                <a:ea typeface="Roboto"/>
                <a:cs typeface="Roboto"/>
                <a:sym typeface="Roboto"/>
              </a:rPr>
              <a:t>Expected impact on Casualties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" dirty="0">
                <a:latin typeface="Roboto"/>
                <a:ea typeface="Roboto"/>
                <a:cs typeface="Roboto"/>
                <a:sym typeface="Roboto"/>
              </a:rPr>
              <a:t>Per Person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74"/>
          <p:cNvSpPr txBox="1"/>
          <p:nvPr/>
        </p:nvSpPr>
        <p:spPr>
          <a:xfrm>
            <a:off x="4440467" y="1463492"/>
            <a:ext cx="5340766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Linear Regression Predictive Margins with 95% CI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48;p32">
            <a:extLst>
              <a:ext uri="{FF2B5EF4-FFF2-40B4-BE49-F238E27FC236}">
                <a16:creationId xmlns:a16="http://schemas.microsoft.com/office/drawing/2014/main" id="{F36E0E45-3E6C-544C-8B6B-DFEFAB009C27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Marginal Change in Expected Impact on Casualties Per Person Given Changes to Population Density</a:t>
            </a:r>
            <a:endParaRPr lang="en-US" sz="2400" dirty="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2" name="Google Shape;622;p75"/>
          <p:cNvGraphicFramePr/>
          <p:nvPr>
            <p:extLst>
              <p:ext uri="{D42A27DB-BD31-4B8C-83A1-F6EECF244321}">
                <p14:modId xmlns:p14="http://schemas.microsoft.com/office/powerpoint/2010/main" val="320669367"/>
              </p:ext>
            </p:extLst>
          </p:nvPr>
        </p:nvGraphicFramePr>
        <p:xfrm>
          <a:off x="854300" y="1396347"/>
          <a:ext cx="10483400" cy="4476417"/>
        </p:xfrm>
        <a:graphic>
          <a:graphicData uri="http://schemas.openxmlformats.org/drawingml/2006/table">
            <a:tbl>
              <a:tblPr>
                <a:noFill/>
                <a:tableStyleId>{622253A9-8A3F-4C1D-B7F1-C9D1AF3AD3AD}</a:tableStyleId>
              </a:tblPr>
              <a:tblGrid>
                <a:gridCol w="2505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6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64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6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6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64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64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64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22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DV: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Casualties Per Person</a:t>
                      </a:r>
                      <a:endParaRPr sz="16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NYC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0.49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0.17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0.18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2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IV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Intercept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5.745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0.243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-3.028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0.552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0.631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0.518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Pop. Density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-0.820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0.019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-0.192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0.047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-0.463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0.093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Age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0.003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-0.013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0.007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Earnings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0.082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0.045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Drive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-3.856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0.254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-0.738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0.424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0.082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-2.831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0.002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Bus / Train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0.440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0.185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0.017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6.708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0.821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1.205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0.792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0.130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Walk * Bike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29.540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10.702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0.006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164.521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24.017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53.793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18.387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0.004</a:t>
                      </a:r>
                      <a:endParaRPr sz="16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83607D36-8023-E642-9AA1-B27475068FEA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Cross City OLS Regression Results (Without Interaction Variable)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76"/>
          <p:cNvGraphicFramePr/>
          <p:nvPr>
            <p:extLst>
              <p:ext uri="{D42A27DB-BD31-4B8C-83A1-F6EECF244321}">
                <p14:modId xmlns:p14="http://schemas.microsoft.com/office/powerpoint/2010/main" val="798935400"/>
              </p:ext>
            </p:extLst>
          </p:nvPr>
        </p:nvGraphicFramePr>
        <p:xfrm>
          <a:off x="698309" y="1478904"/>
          <a:ext cx="10795382" cy="4840012"/>
        </p:xfrm>
        <a:graphic>
          <a:graphicData uri="http://schemas.openxmlformats.org/drawingml/2006/table">
            <a:tbl>
              <a:tblPr>
                <a:noFill/>
                <a:tableStyleId>{622253A9-8A3F-4C1D-B7F1-C9D1AF3AD3AD}</a:tableStyleId>
              </a:tblPr>
              <a:tblGrid>
                <a:gridCol w="256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7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7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7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7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96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DV: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Casualties Per Person</a:t>
                      </a:r>
                      <a:endParaRPr sz="16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Queens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0.60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Bronx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0.68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Brooklyn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Adj. R</a:t>
                      </a:r>
                      <a:r>
                        <a:rPr lang="en" sz="1600" b="1" baseline="30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6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= 0.51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6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IV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Coef.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Std. 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P-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Intercept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3.162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0.524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3.914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0.574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3.565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0.519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Pop. Density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-0.823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-0.774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0.037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-0.783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Age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0.916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-0.006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0.464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-0.012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0.009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Earnings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0.003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Drive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-0.932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0.502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0.064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-0.346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0.672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0.607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-2.725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0.498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Bus / Train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2.119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0.387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0.883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0.554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0.112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0.562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0.300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0.062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Max Speed Limit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0.625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-0.003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0.003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0.405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-0.011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0.003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Max Number of Lanes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0.019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0.066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-0.026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0.027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0.339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0.036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0.142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Annual Avg. Daily Traffic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0.138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0.029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0.192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0.026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Minority Race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0.651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0.121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0.635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0.244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0.725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0.086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Walk * Bike to Work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3.162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0.524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0.924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-132.01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231.723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0.569</a:t>
                      </a:r>
                      <a:endParaRPr sz="160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4A86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-4.805</a:t>
                      </a:r>
                      <a:endParaRPr sz="1600" b="1">
                        <a:solidFill>
                          <a:srgbClr val="4A86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37.426</a:t>
                      </a:r>
                      <a:endParaRPr sz="16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0.898</a:t>
                      </a:r>
                      <a:endParaRPr sz="1600" b="1" dirty="0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19B3E0FC-A97F-F448-AA68-82D80A6F200A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NYC Cross Borough OLS Regression Results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1C413E-A563-6842-99F5-C3E3EA83B3CE}"/>
              </a:ext>
            </a:extLst>
          </p:cNvPr>
          <p:cNvGrpSpPr/>
          <p:nvPr/>
        </p:nvGrpSpPr>
        <p:grpSpPr>
          <a:xfrm>
            <a:off x="2297990" y="1104938"/>
            <a:ext cx="7596020" cy="4129501"/>
            <a:chOff x="2135216" y="1022020"/>
            <a:chExt cx="7596020" cy="4129501"/>
          </a:xfrm>
        </p:grpSpPr>
        <p:pic>
          <p:nvPicPr>
            <p:cNvPr id="123" name="Google Shape;123;p29"/>
            <p:cNvPicPr preferRelativeResize="0"/>
            <p:nvPr/>
          </p:nvPicPr>
          <p:blipFill rotWithShape="1">
            <a:blip r:embed="rId3">
              <a:alphaModFix/>
            </a:blip>
            <a:srcRect l="2865"/>
            <a:stretch/>
          </p:blipFill>
          <p:spPr>
            <a:xfrm>
              <a:off x="2343316" y="2681770"/>
              <a:ext cx="2398900" cy="2469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29"/>
            <p:cNvSpPr txBox="1"/>
            <p:nvPr/>
          </p:nvSpPr>
          <p:spPr>
            <a:xfrm>
              <a:off x="5141340" y="2929769"/>
              <a:ext cx="4589896" cy="11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2400" dirty="0">
                  <a:latin typeface="Roboto"/>
                  <a:ea typeface="Roboto"/>
                  <a:cs typeface="Roboto"/>
                  <a:sym typeface="Roboto"/>
                </a:rPr>
                <a:t>Traffic deaths are </a:t>
              </a:r>
              <a:r>
                <a:rPr lang="en" sz="2400" b="1" dirty="0">
                  <a:latin typeface="Roboto"/>
                  <a:ea typeface="Roboto"/>
                  <a:cs typeface="Roboto"/>
                  <a:sym typeface="Roboto"/>
                </a:rPr>
                <a:t>preventable</a:t>
              </a:r>
              <a:endParaRPr sz="2400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2400" b="1" dirty="0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Reduce</a:t>
              </a:r>
              <a:r>
                <a:rPr lang="en" sz="24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severity</a:t>
              </a: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of crashes</a:t>
              </a:r>
              <a:endParaRPr sz="2400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sz="24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Data-driven </a:t>
              </a:r>
              <a:r>
                <a:rPr lang="en" sz="24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systems</a:t>
              </a:r>
              <a:r>
                <a:rPr lang="en" sz="24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approach</a:t>
              </a:r>
              <a:endParaRPr dirty="0">
                <a:solidFill>
                  <a:schemeClr val="dk1"/>
                </a:solidFill>
              </a:endParaRPr>
            </a:p>
            <a:p>
              <a:endParaRPr sz="2400" b="1" dirty="0">
                <a:latin typeface="Roboto"/>
                <a:ea typeface="Roboto"/>
                <a:cs typeface="Roboto"/>
                <a:sym typeface="Roboto"/>
              </a:endParaRPr>
            </a:p>
            <a:p>
              <a:endParaRPr dirty="0"/>
            </a:p>
          </p:txBody>
        </p:sp>
        <p:sp>
          <p:nvSpPr>
            <p:cNvPr id="125" name="Google Shape;125;p29"/>
            <p:cNvSpPr txBox="1"/>
            <p:nvPr/>
          </p:nvSpPr>
          <p:spPr>
            <a:xfrm>
              <a:off x="2135216" y="1022020"/>
              <a:ext cx="7596020" cy="83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219230"/>
                </a:lnSpc>
                <a:spcBef>
                  <a:spcPts val="800"/>
                </a:spcBef>
              </a:pPr>
              <a:r>
                <a:rPr lang="en" sz="2400" dirty="0">
                  <a:solidFill>
                    <a:srgbClr val="1B3039"/>
                  </a:solidFill>
                  <a:latin typeface="Open Sans"/>
                  <a:ea typeface="Open Sans"/>
                  <a:cs typeface="Open Sans"/>
                  <a:sym typeface="Open Sans"/>
                </a:rPr>
                <a:t>A fundamentally different approach to traffic safety</a:t>
              </a:r>
              <a:endParaRPr sz="2400" dirty="0">
                <a:solidFill>
                  <a:srgbClr val="1B3039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lnSpc>
                  <a:spcPct val="115000"/>
                </a:lnSpc>
                <a:spcBef>
                  <a:spcPts val="800"/>
                </a:spcBef>
              </a:pPr>
              <a:endParaRPr sz="11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5" name="Google Shape;635;p77"/>
          <p:cNvGraphicFramePr/>
          <p:nvPr>
            <p:extLst>
              <p:ext uri="{D42A27DB-BD31-4B8C-83A1-F6EECF244321}">
                <p14:modId xmlns:p14="http://schemas.microsoft.com/office/powerpoint/2010/main" val="2521221078"/>
              </p:ext>
            </p:extLst>
          </p:nvPr>
        </p:nvGraphicFramePr>
        <p:xfrm>
          <a:off x="659639" y="1288598"/>
          <a:ext cx="10950057" cy="5128891"/>
        </p:xfrm>
        <a:graphic>
          <a:graphicData uri="http://schemas.openxmlformats.org/drawingml/2006/table">
            <a:tbl>
              <a:tblPr>
                <a:noFill/>
                <a:tableStyleId>{622253A9-8A3F-4C1D-B7F1-C9D1AF3AD3AD}</a:tableStyleId>
              </a:tblPr>
              <a:tblGrid>
                <a:gridCol w="212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573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60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Summary Stats</a:t>
                      </a:r>
                      <a:endParaRPr sz="14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NYC (n = 1954)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 (n = 1097)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 (n = 178)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Variables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Mean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SD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Mean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SD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Mean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SD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</a:t>
                      </a:r>
                      <a:endParaRPr sz="1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Casualties Per Pop.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0.49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18.02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0.46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15.20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Pop. Density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53912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36383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7.96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241500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16717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13520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96800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17720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11983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2208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66344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Age</a:t>
                      </a:r>
                      <a:endParaRPr sz="1400" dirty="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36.37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6.06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12.60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65.7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36.08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6.50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17.50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68.20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34.93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6.08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19.70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50.20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Earnings ($K)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38.46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18.62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3.06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155.03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32.58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16.25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25.55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101.53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48.05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21.71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25.00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110.87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Drive to Work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0.08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0.37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0.37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Bus / Train to Work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0.19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0.08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0.41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Bike to Work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Walk to Work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0.04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0.66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0.28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0.38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% Below Poverty Line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0.19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0.18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0.63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Max Speed Limit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20.11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14.23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Max Number of Lanes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2.04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1.55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10.00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Annual Avg. Daily Traffic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6485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10690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0.20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118413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Road Quality Index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25.67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1.97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17.65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30.34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Pavement Width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4.23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3.86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36.32</a:t>
                      </a:r>
                      <a:endParaRPr sz="14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999999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400" dirty="0">
                        <a:solidFill>
                          <a:srgbClr val="999999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300" marR="18300" marT="18300" marB="18300" anchor="ctr">
                    <a:lnL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E63D6C34-0ECB-CD4B-9207-BDC7E3DD083E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Summary Statistics of Selected Features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1" name="Google Shape;641;p78"/>
          <p:cNvGraphicFramePr/>
          <p:nvPr>
            <p:extLst>
              <p:ext uri="{D42A27DB-BD31-4B8C-83A1-F6EECF244321}">
                <p14:modId xmlns:p14="http://schemas.microsoft.com/office/powerpoint/2010/main" val="1316356451"/>
              </p:ext>
            </p:extLst>
          </p:nvPr>
        </p:nvGraphicFramePr>
        <p:xfrm>
          <a:off x="566382" y="1279011"/>
          <a:ext cx="11059236" cy="5138480"/>
        </p:xfrm>
        <a:graphic>
          <a:graphicData uri="http://schemas.openxmlformats.org/drawingml/2006/table">
            <a:tbl>
              <a:tblPr>
                <a:noFill/>
                <a:tableStyleId>{447124A6-0629-4F29-A9B0-C71B195F4DA6}</a:tableStyleId>
              </a:tblPr>
              <a:tblGrid>
                <a:gridCol w="1754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3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3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3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3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338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873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Selected </a:t>
                      </a:r>
                      <a:endParaRPr sz="12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Features</a:t>
                      </a:r>
                      <a:endParaRPr sz="12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Casualties Per Pop.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Population Density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Age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Earnings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Drive to Work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Bus / Train to Work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 Speed Limit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 Lanes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Annual Avg. Daily Traffic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Population Density</a:t>
                      </a:r>
                      <a:endParaRPr sz="1200" b="1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-0.595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AE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Age</a:t>
                      </a:r>
                      <a:endParaRPr sz="1200" b="1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-0.023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-0.236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B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Median Earnings</a:t>
                      </a:r>
                      <a:endParaRPr sz="1200" b="1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-0.077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F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0.357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Drive to Work</a:t>
                      </a:r>
                      <a:endParaRPr sz="1200" b="1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-0.553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B3A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0.398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E6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-0.044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3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Bus / Train to Work</a:t>
                      </a:r>
                      <a:endParaRPr sz="1200" b="1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-0.006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8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0.317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C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C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0.255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F1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-0.552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B4A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 Speed Limit</a:t>
                      </a:r>
                      <a:endParaRPr sz="1200" b="1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0.292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EE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-0.337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CE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0.079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D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-0.109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B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 Lanes</a:t>
                      </a:r>
                      <a:endParaRPr sz="1200" b="1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0.247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F1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-0.234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B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0.136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-0.022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0.686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FD2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Annual Avg. Daily Traffic</a:t>
                      </a:r>
                      <a:endParaRPr sz="1200" b="1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0.341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EB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-0.246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DA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C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C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-0.056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2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7CF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0.557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DB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35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% Walk * Bike to Work</a:t>
                      </a:r>
                      <a:endParaRPr sz="1200" b="1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B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-0.028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0.342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EAD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-0.233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B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0.178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F6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A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0.038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1" marB="19051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F42C016F-AC47-3D42-8CF0-2182EECAE9FD}"/>
              </a:ext>
            </a:extLst>
          </p:cNvPr>
          <p:cNvSpPr txBox="1"/>
          <p:nvPr/>
        </p:nvSpPr>
        <p:spPr>
          <a:xfrm>
            <a:off x="491319" y="440511"/>
            <a:ext cx="11286699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2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Matrix of Selected Features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043" y="452614"/>
            <a:ext cx="8844975" cy="59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708F31B2-9BAC-F443-8A2A-3136135AFC45}"/>
              </a:ext>
            </a:extLst>
          </p:cNvPr>
          <p:cNvSpPr txBox="1"/>
          <p:nvPr/>
        </p:nvSpPr>
        <p:spPr>
          <a:xfrm>
            <a:off x="413982" y="440511"/>
            <a:ext cx="2519061" cy="298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between</a:t>
            </a:r>
          </a:p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Pedestrian Casualties </a:t>
            </a:r>
          </a:p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Total Casualties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488" y="501108"/>
            <a:ext cx="8683200" cy="58557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B32E695C-9DF6-614E-8BBB-661A1FA5D9AC}"/>
              </a:ext>
            </a:extLst>
          </p:cNvPr>
          <p:cNvSpPr txBox="1"/>
          <p:nvPr/>
        </p:nvSpPr>
        <p:spPr>
          <a:xfrm>
            <a:off x="413982" y="440511"/>
            <a:ext cx="2519061" cy="298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between</a:t>
            </a:r>
          </a:p>
          <a:p>
            <a:pPr>
              <a:buSzPts val="1800"/>
            </a:pPr>
            <a:r>
              <a:rPr lang="en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Cyclist</a:t>
            </a: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Casualties </a:t>
            </a:r>
          </a:p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Total Casualties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186" y="455137"/>
            <a:ext cx="8819525" cy="59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1A699CB0-0FB8-8048-9E4C-6C33C345A9B4}"/>
              </a:ext>
            </a:extLst>
          </p:cNvPr>
          <p:cNvSpPr txBox="1"/>
          <p:nvPr/>
        </p:nvSpPr>
        <p:spPr>
          <a:xfrm>
            <a:off x="413982" y="440511"/>
            <a:ext cx="2916072" cy="298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between</a:t>
            </a:r>
          </a:p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 Pedestrian Casualties </a:t>
            </a:r>
          </a:p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Log Total Casualties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046" y="480000"/>
            <a:ext cx="8745800" cy="58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40A48DF7-16C6-D64B-B050-76AE3A2311C9}"/>
              </a:ext>
            </a:extLst>
          </p:cNvPr>
          <p:cNvSpPr txBox="1"/>
          <p:nvPr/>
        </p:nvSpPr>
        <p:spPr>
          <a:xfrm>
            <a:off x="413982" y="440511"/>
            <a:ext cx="2519061" cy="298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between</a:t>
            </a:r>
          </a:p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 </a:t>
            </a:r>
            <a:r>
              <a:rPr lang="en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Cyclist</a:t>
            </a: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Casualties </a:t>
            </a:r>
          </a:p>
          <a:p>
            <a:pPr>
              <a:buSzPts val="1800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Log Total Casualties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36" y="280000"/>
            <a:ext cx="8808127" cy="62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1"/>
          <p:cNvPicPr preferRelativeResize="0"/>
          <p:nvPr/>
        </p:nvPicPr>
        <p:blipFill rotWithShape="1">
          <a:blip r:embed="rId3">
            <a:alphaModFix/>
          </a:blip>
          <a:srcRect l="2865"/>
          <a:stretch/>
        </p:blipFill>
        <p:spPr>
          <a:xfrm>
            <a:off x="4844024" y="2036712"/>
            <a:ext cx="2503951" cy="2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63" y="379389"/>
            <a:ext cx="2252525" cy="108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3337" y="1291189"/>
            <a:ext cx="1795149" cy="94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3680" y="2734825"/>
            <a:ext cx="1707651" cy="11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4026" y="2600902"/>
            <a:ext cx="1317829" cy="131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09911" y="4338764"/>
            <a:ext cx="1795147" cy="11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4855" y="4573439"/>
            <a:ext cx="2961525" cy="5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442" y="1462125"/>
            <a:ext cx="2774600" cy="7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30409" y="5189224"/>
            <a:ext cx="2021635" cy="11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/>
        </p:nvSpPr>
        <p:spPr>
          <a:xfrm>
            <a:off x="614149" y="194851"/>
            <a:ext cx="10558377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19230"/>
              </a:lnSpc>
              <a:spcBef>
                <a:spcPts val="800"/>
              </a:spcBef>
            </a:pPr>
            <a:r>
              <a:rPr lang="en" sz="2400" dirty="0">
                <a:solidFill>
                  <a:srgbClr val="1B3039"/>
                </a:solidFill>
                <a:latin typeface="Open Sans"/>
                <a:ea typeface="Open Sans"/>
                <a:cs typeface="Open Sans"/>
                <a:sym typeface="Open Sans"/>
              </a:rPr>
              <a:t>5-Year Budget for Vision Zero by City</a:t>
            </a:r>
            <a:endParaRPr sz="2400" dirty="0">
              <a:solidFill>
                <a:srgbClr val="1B303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spcBef>
                <a:spcPts val="800"/>
              </a:spcBef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49" name="Google Shape;149;p32" title="Chart"/>
          <p:cNvPicPr preferRelativeResize="0"/>
          <p:nvPr/>
        </p:nvPicPr>
        <p:blipFill rotWithShape="1">
          <a:blip r:embed="rId3">
            <a:alphaModFix/>
          </a:blip>
          <a:srcRect l="5517"/>
          <a:stretch/>
        </p:blipFill>
        <p:spPr>
          <a:xfrm>
            <a:off x="1478509" y="1232722"/>
            <a:ext cx="8092675" cy="53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2"/>
          <p:cNvSpPr txBox="1"/>
          <p:nvPr/>
        </p:nvSpPr>
        <p:spPr>
          <a:xfrm>
            <a:off x="3088272" y="1509518"/>
            <a:ext cx="1351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$1.6 billion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32"/>
          <p:cNvSpPr/>
          <p:nvPr/>
        </p:nvSpPr>
        <p:spPr>
          <a:xfrm flipH="1">
            <a:off x="2633538" y="1740271"/>
            <a:ext cx="872700" cy="838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2" name="Google Shape;152;p32"/>
          <p:cNvSpPr txBox="1"/>
          <p:nvPr/>
        </p:nvSpPr>
        <p:spPr>
          <a:xfrm rot="-5400000">
            <a:off x="447408" y="2885671"/>
            <a:ext cx="1717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$, millions</a:t>
            </a:r>
            <a:endParaRPr sz="1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/>
        </p:nvSpPr>
        <p:spPr>
          <a:xfrm>
            <a:off x="2080475" y="2051925"/>
            <a:ext cx="88392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Primary Objective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Where does a city new to Vision Zero allocate resources?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189">
              <a:lnSpc>
                <a:spcPct val="115000"/>
              </a:lnSpc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Secondary Objective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can Vision Zero cities better learn from each other?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2229</Words>
  <Application>Microsoft Macintosh PowerPoint</Application>
  <PresentationFormat>Widescreen</PresentationFormat>
  <Paragraphs>924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Open Sans</vt:lpstr>
      <vt:lpstr>Arial</vt:lpstr>
      <vt:lpstr>Roboto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Huang, David (Beaverton)</cp:lastModifiedBy>
  <cp:revision>22</cp:revision>
  <dcterms:modified xsi:type="dcterms:W3CDTF">2019-06-04T15:19:19Z</dcterms:modified>
</cp:coreProperties>
</file>